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WXUKZuJlgimS/h++gJoNBr6yr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236c6b974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28236c6b97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d3388be0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d3388be0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2d3388be07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82e075dea4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282e075dea4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g282e075dea4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889f396161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2889f39616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889f396161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g2889f396161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889f396161_0_2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2889f396161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889f396161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2" name="Google Shape;542;g2889f396161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 name="Google Shape;5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5687b8a777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15687b8a777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049968507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3049968507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0467a3d7f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0467a3d7f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g30467a3d7f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5bf1b8e9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15bf1b8e90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15bf1b8e90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5bf1b8e90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5bf1b8e90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g15bf1b8e90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82e075de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282e075de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282e075dea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5687b8a777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g15687b8a777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4265611" y="17526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123" name="Shape 123"/>
        <p:cNvGrpSpPr/>
        <p:nvPr/>
      </p:nvGrpSpPr>
      <p:grpSpPr>
        <a:xfrm>
          <a:off x="0" y="0"/>
          <a:ext cx="0" cy="0"/>
          <a:chOff x="0" y="0"/>
          <a:chExt cx="0" cy="0"/>
        </a:xfrm>
      </p:grpSpPr>
      <p:sp>
        <p:nvSpPr>
          <p:cNvPr id="124" name="Google Shape;124;p23"/>
          <p:cNvSpPr txBox="1"/>
          <p:nvPr>
            <p:ph type="title"/>
          </p:nvPr>
        </p:nvSpPr>
        <p:spPr>
          <a:xfrm>
            <a:off x="1065212" y="304799"/>
            <a:ext cx="10058402" cy="12161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5" name="Google Shape;125;p23"/>
          <p:cNvGrpSpPr/>
          <p:nvPr/>
        </p:nvGrpSpPr>
        <p:grpSpPr>
          <a:xfrm>
            <a:off x="1052422" y="1733550"/>
            <a:ext cx="4360503" cy="3050038"/>
            <a:chOff x="895350" y="3313113"/>
            <a:chExt cx="3613151" cy="2790825"/>
          </a:xfrm>
        </p:grpSpPr>
        <p:sp>
          <p:nvSpPr>
            <p:cNvPr id="126" name="Google Shape;126;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7" name="Google Shape;127;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8" name="Google Shape;128;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9" name="Google Shape;129;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0" name="Google Shape;130;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1" name="Google Shape;131;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2" name="Google Shape;132;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3" name="Google Shape;133;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4" name="Google Shape;134;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5" name="Google Shape;135;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6" name="Google Shape;136;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7" name="Google Shape;137;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38" name="Google Shape;138;p23"/>
          <p:cNvSpPr/>
          <p:nvPr>
            <p:ph idx="2" type="pic"/>
          </p:nvPr>
        </p:nvSpPr>
        <p:spPr>
          <a:xfrm>
            <a:off x="1265028"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39" name="Google Shape;139;p23"/>
          <p:cNvSpPr txBox="1"/>
          <p:nvPr>
            <p:ph idx="1" type="body"/>
          </p:nvPr>
        </p:nvSpPr>
        <p:spPr>
          <a:xfrm>
            <a:off x="1052423"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140" name="Google Shape;140;p23"/>
          <p:cNvGrpSpPr/>
          <p:nvPr/>
        </p:nvGrpSpPr>
        <p:grpSpPr>
          <a:xfrm>
            <a:off x="6763111" y="1733550"/>
            <a:ext cx="4360503" cy="3050038"/>
            <a:chOff x="895350" y="3313113"/>
            <a:chExt cx="3613151" cy="2790825"/>
          </a:xfrm>
        </p:grpSpPr>
        <p:sp>
          <p:nvSpPr>
            <p:cNvPr id="141" name="Google Shape;141;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2" name="Google Shape;142;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3" name="Google Shape;143;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4" name="Google Shape;144;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5" name="Google Shape;145;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6" name="Google Shape;146;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7" name="Google Shape;147;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8" name="Google Shape;148;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9" name="Google Shape;149;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0" name="Google Shape;150;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1" name="Google Shape;151;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2" name="Google Shape;152;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53" name="Google Shape;153;p23"/>
          <p:cNvSpPr/>
          <p:nvPr>
            <p:ph idx="3" type="pic"/>
          </p:nvPr>
        </p:nvSpPr>
        <p:spPr>
          <a:xfrm>
            <a:off x="6975717"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54" name="Google Shape;154;p23"/>
          <p:cNvSpPr txBox="1"/>
          <p:nvPr>
            <p:ph idx="4" type="body"/>
          </p:nvPr>
        </p:nvSpPr>
        <p:spPr>
          <a:xfrm>
            <a:off x="6742908"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55" name="Google Shape;155;p2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158" name="Shape 158"/>
        <p:cNvGrpSpPr/>
        <p:nvPr/>
      </p:nvGrpSpPr>
      <p:grpSpPr>
        <a:xfrm>
          <a:off x="0" y="0"/>
          <a:ext cx="0" cy="0"/>
          <a:chOff x="0" y="0"/>
          <a:chExt cx="0" cy="0"/>
        </a:xfrm>
      </p:grpSpPr>
      <p:sp>
        <p:nvSpPr>
          <p:cNvPr id="159" name="Google Shape;159;p24"/>
          <p:cNvSpPr txBox="1"/>
          <p:nvPr>
            <p:ph type="title"/>
          </p:nvPr>
        </p:nvSpPr>
        <p:spPr>
          <a:xfrm>
            <a:off x="9066214" y="421594"/>
            <a:ext cx="2286000" cy="18855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60" name="Google Shape;160;p24"/>
          <p:cNvGrpSpPr/>
          <p:nvPr/>
        </p:nvGrpSpPr>
        <p:grpSpPr>
          <a:xfrm flipH="1" rot="5400000">
            <a:off x="274315" y="1102304"/>
            <a:ext cx="5053664" cy="4411852"/>
            <a:chOff x="895350" y="3313113"/>
            <a:chExt cx="3613151" cy="2790825"/>
          </a:xfrm>
        </p:grpSpPr>
        <p:sp>
          <p:nvSpPr>
            <p:cNvPr id="161" name="Google Shape;161;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2" name="Google Shape;162;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3" name="Google Shape;163;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4" name="Google Shape;164;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5" name="Google Shape;165;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6" name="Google Shape;166;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7" name="Google Shape;167;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8" name="Google Shape;168;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9" name="Google Shape;169;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0" name="Google Shape;170;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1" name="Google Shape;171;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2" name="Google Shape;172;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73" name="Google Shape;173;p24"/>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174" name="Google Shape;174;p24"/>
          <p:cNvGrpSpPr/>
          <p:nvPr/>
        </p:nvGrpSpPr>
        <p:grpSpPr>
          <a:xfrm>
            <a:off x="5322489" y="319177"/>
            <a:ext cx="3389607" cy="2710838"/>
            <a:chOff x="895350" y="3313113"/>
            <a:chExt cx="3613151" cy="2790825"/>
          </a:xfrm>
        </p:grpSpPr>
        <p:sp>
          <p:nvSpPr>
            <p:cNvPr id="175" name="Google Shape;175;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6" name="Google Shape;176;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8" name="Google Shape;178;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9" name="Google Shape;179;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0" name="Google Shape;180;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1" name="Google Shape;181;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2" name="Google Shape;182;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3" name="Google Shape;183;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4" name="Google Shape;184;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5" name="Google Shape;185;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6" name="Google Shape;186;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87" name="Google Shape;187;p24"/>
          <p:cNvSpPr/>
          <p:nvPr>
            <p:ph idx="3" type="pic"/>
          </p:nvPr>
        </p:nvSpPr>
        <p:spPr>
          <a:xfrm>
            <a:off x="5546780" y="529603"/>
            <a:ext cx="2993366" cy="2305338"/>
          </a:xfrm>
          <a:prstGeom prst="rect">
            <a:avLst/>
          </a:prstGeom>
          <a:solidFill>
            <a:schemeClr val="lt2"/>
          </a:solidFill>
          <a:ln cap="flat" cmpd="sng" w="38100">
            <a:solidFill>
              <a:schemeClr val="lt1"/>
            </a:solidFill>
            <a:prstDash val="solid"/>
            <a:round/>
            <a:headEnd len="sm" w="sm" type="none"/>
            <a:tailEnd len="sm" w="sm" type="none"/>
          </a:ln>
        </p:spPr>
      </p:sp>
      <p:grpSp>
        <p:nvGrpSpPr>
          <p:cNvPr id="188" name="Google Shape;188;p24"/>
          <p:cNvGrpSpPr/>
          <p:nvPr/>
        </p:nvGrpSpPr>
        <p:grpSpPr>
          <a:xfrm>
            <a:off x="5322489" y="3245640"/>
            <a:ext cx="3389607" cy="2710838"/>
            <a:chOff x="895350" y="3313113"/>
            <a:chExt cx="3613151" cy="2790825"/>
          </a:xfrm>
        </p:grpSpPr>
        <p:sp>
          <p:nvSpPr>
            <p:cNvPr id="189" name="Google Shape;189;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0" name="Google Shape;190;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1" name="Google Shape;191;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2" name="Google Shape;192;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3" name="Google Shape;193;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4" name="Google Shape;194;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5" name="Google Shape;195;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6" name="Google Shape;196;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7" name="Google Shape;197;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8" name="Google Shape;198;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9" name="Google Shape;199;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00" name="Google Shape;200;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01" name="Google Shape;201;p24"/>
          <p:cNvSpPr/>
          <p:nvPr>
            <p:ph idx="4" type="pic"/>
          </p:nvPr>
        </p:nvSpPr>
        <p:spPr>
          <a:xfrm>
            <a:off x="5546780" y="3456066"/>
            <a:ext cx="2993366" cy="2305338"/>
          </a:xfrm>
          <a:prstGeom prst="rect">
            <a:avLst/>
          </a:prstGeom>
          <a:solidFill>
            <a:schemeClr val="lt2"/>
          </a:solidFill>
          <a:ln cap="flat" cmpd="sng" w="38100">
            <a:solidFill>
              <a:schemeClr val="lt1"/>
            </a:solidFill>
            <a:prstDash val="solid"/>
            <a:round/>
            <a:headEnd len="sm" w="sm" type="none"/>
            <a:tailEnd len="sm" w="sm" type="none"/>
          </a:ln>
        </p:spPr>
      </p:sp>
      <p:sp>
        <p:nvSpPr>
          <p:cNvPr id="202" name="Google Shape;202;p24"/>
          <p:cNvSpPr txBox="1"/>
          <p:nvPr>
            <p:ph idx="1" type="body"/>
          </p:nvPr>
        </p:nvSpPr>
        <p:spPr>
          <a:xfrm>
            <a:off x="9066214" y="2484992"/>
            <a:ext cx="2286000" cy="324872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03" name="Google Shape;203;p2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04" name="Google Shape;204;p2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4"/>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25"/>
          <p:cNvSpPr txBox="1"/>
          <p:nvPr>
            <p:ph type="title"/>
          </p:nvPr>
        </p:nvSpPr>
        <p:spPr>
          <a:xfrm>
            <a:off x="7511732"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5"/>
          <p:cNvSpPr txBox="1"/>
          <p:nvPr>
            <p:ph idx="1" type="body"/>
          </p:nvPr>
        </p:nvSpPr>
        <p:spPr>
          <a:xfrm>
            <a:off x="836613" y="914400"/>
            <a:ext cx="6172201"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209" name="Google Shape;209;p25"/>
          <p:cNvSpPr txBox="1"/>
          <p:nvPr>
            <p:ph idx="2" type="body"/>
          </p:nvPr>
        </p:nvSpPr>
        <p:spPr>
          <a:xfrm>
            <a:off x="7511732" y="3555523"/>
            <a:ext cx="3840480" cy="238807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10" name="Google Shape;210;p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1" name="Google Shape;211;p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2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6" name="Google Shape;216;p2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7" name="Google Shape;217;p2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9" name="Shape 219"/>
        <p:cNvGrpSpPr/>
        <p:nvPr/>
      </p:nvGrpSpPr>
      <p:grpSpPr>
        <a:xfrm>
          <a:off x="0" y="0"/>
          <a:ext cx="0" cy="0"/>
          <a:chOff x="0" y="0"/>
          <a:chExt cx="0" cy="0"/>
        </a:xfrm>
      </p:grpSpPr>
      <p:sp>
        <p:nvSpPr>
          <p:cNvPr id="220" name="Google Shape;220;p27"/>
          <p:cNvSpPr txBox="1"/>
          <p:nvPr>
            <p:ph type="title"/>
          </p:nvPr>
        </p:nvSpPr>
        <p:spPr>
          <a:xfrm rot="5400000">
            <a:off x="7650584" y="2278485"/>
            <a:ext cx="5676900" cy="1729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7"/>
          <p:cNvSpPr txBox="1"/>
          <p:nvPr>
            <p:ph idx="1" type="body"/>
          </p:nvPr>
        </p:nvSpPr>
        <p:spPr>
          <a:xfrm rot="5400000">
            <a:off x="2316585" y="-1173586"/>
            <a:ext cx="5676900" cy="863367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2" name="Google Shape;222;p2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3" name="Google Shape;223;p2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1" name="Shape 231"/>
        <p:cNvGrpSpPr/>
        <p:nvPr/>
      </p:nvGrpSpPr>
      <p:grpSpPr>
        <a:xfrm>
          <a:off x="0" y="0"/>
          <a:ext cx="0" cy="0"/>
          <a:chOff x="0" y="0"/>
          <a:chExt cx="0" cy="0"/>
        </a:xfrm>
      </p:grpSpPr>
      <p:sp>
        <p:nvSpPr>
          <p:cNvPr id="232" name="Google Shape;232;g15687b8a777_0_241"/>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15687b8a777_0_241"/>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34" name="Google Shape;234;g15687b8a777_0_24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5" name="Google Shape;235;g15687b8a777_0_24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15687b8a777_0_24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7" name="Shape 237"/>
        <p:cNvGrpSpPr/>
        <p:nvPr/>
      </p:nvGrpSpPr>
      <p:grpSpPr>
        <a:xfrm>
          <a:off x="0" y="0"/>
          <a:ext cx="0" cy="0"/>
          <a:chOff x="0" y="0"/>
          <a:chExt cx="0" cy="0"/>
        </a:xfrm>
      </p:grpSpPr>
      <p:sp>
        <p:nvSpPr>
          <p:cNvPr id="238" name="Google Shape;238;g15687b8a777_0_238"/>
          <p:cNvSpPr txBox="1"/>
          <p:nvPr>
            <p:ph type="ctrTitle"/>
          </p:nvPr>
        </p:nvSpPr>
        <p:spPr>
          <a:xfrm>
            <a:off x="4265611" y="17526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g15687b8a777_0_238"/>
          <p:cNvSpPr txBox="1"/>
          <p:nvPr>
            <p:ph idx="1" type="subTitle"/>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0" name="Shape 240"/>
        <p:cNvGrpSpPr/>
        <p:nvPr/>
      </p:nvGrpSpPr>
      <p:grpSpPr>
        <a:xfrm>
          <a:off x="0" y="0"/>
          <a:ext cx="0" cy="0"/>
          <a:chOff x="0" y="0"/>
          <a:chExt cx="0" cy="0"/>
        </a:xfrm>
      </p:grpSpPr>
      <p:sp>
        <p:nvSpPr>
          <p:cNvPr id="241" name="Google Shape;241;g15687b8a777_0_24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g15687b8a777_0_247"/>
          <p:cNvSpPr txBox="1"/>
          <p:nvPr>
            <p:ph idx="1" type="body"/>
          </p:nvPr>
        </p:nvSpPr>
        <p:spPr>
          <a:xfrm>
            <a:off x="1065212" y="1825625"/>
            <a:ext cx="4954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3" name="Google Shape;243;g15687b8a777_0_247"/>
          <p:cNvSpPr txBox="1"/>
          <p:nvPr>
            <p:ph idx="2" type="body"/>
          </p:nvPr>
        </p:nvSpPr>
        <p:spPr>
          <a:xfrm>
            <a:off x="6172200" y="1825625"/>
            <a:ext cx="4951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4" name="Google Shape;244;g15687b8a777_0_24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45" name="Google Shape;245;g15687b8a777_0_24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g15687b8a777_0_24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7" name="Shape 247"/>
        <p:cNvGrpSpPr/>
        <p:nvPr/>
      </p:nvGrpSpPr>
      <p:grpSpPr>
        <a:xfrm>
          <a:off x="0" y="0"/>
          <a:ext cx="0" cy="0"/>
          <a:chOff x="0" y="0"/>
          <a:chExt cx="0" cy="0"/>
        </a:xfrm>
      </p:grpSpPr>
      <p:sp>
        <p:nvSpPr>
          <p:cNvPr id="248" name="Google Shape;248;g15687b8a777_0_254"/>
          <p:cNvSpPr txBox="1"/>
          <p:nvPr>
            <p:ph type="title"/>
          </p:nvPr>
        </p:nvSpPr>
        <p:spPr>
          <a:xfrm>
            <a:off x="7492891"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49" name="Google Shape;249;g15687b8a777_0_254"/>
          <p:cNvGrpSpPr/>
          <p:nvPr/>
        </p:nvGrpSpPr>
        <p:grpSpPr>
          <a:xfrm>
            <a:off x="595546" y="781398"/>
            <a:ext cx="6433399" cy="5053665"/>
            <a:chOff x="5162444" y="781398"/>
            <a:chExt cx="6433399" cy="5053665"/>
          </a:xfrm>
        </p:grpSpPr>
        <p:sp>
          <p:nvSpPr>
            <p:cNvPr id="250" name="Google Shape;250;g15687b8a777_0_254"/>
            <p:cNvSpPr/>
            <p:nvPr/>
          </p:nvSpPr>
          <p:spPr>
            <a:xfrm flipH="1" rot="5400000">
              <a:off x="3342556" y="3275020"/>
              <a:ext cx="3827995"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1" name="Google Shape;251;g15687b8a777_0_254"/>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252" name="Google Shape;252;g15687b8a777_0_254"/>
            <p:cNvGrpSpPr/>
            <p:nvPr/>
          </p:nvGrpSpPr>
          <p:grpSpPr>
            <a:xfrm>
              <a:off x="5813866" y="859114"/>
              <a:ext cx="5129008" cy="4880471"/>
              <a:chOff x="7856559" y="859112"/>
              <a:chExt cx="3086791" cy="4880471"/>
            </a:xfrm>
          </p:grpSpPr>
          <p:sp>
            <p:nvSpPr>
              <p:cNvPr id="253" name="Google Shape;253;g15687b8a777_0_254"/>
              <p:cNvSpPr/>
              <p:nvPr/>
            </p:nvSpPr>
            <p:spPr>
              <a:xfrm flipH="1" rot="5400000">
                <a:off x="9392183" y="4188416"/>
                <a:ext cx="15544" cy="3086790"/>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4" name="Google Shape;254;g15687b8a777_0_254"/>
              <p:cNvSpPr/>
              <p:nvPr/>
            </p:nvSpPr>
            <p:spPr>
              <a:xfrm flipH="1" rot="5400000">
                <a:off x="9366943" y="-651271"/>
                <a:ext cx="13322" cy="3034089"/>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255" name="Google Shape;255;g15687b8a777_0_254"/>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6" name="Google Shape;256;g15687b8a777_0_254"/>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7" name="Google Shape;257;g15687b8a777_0_254"/>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8" name="Google Shape;258;g15687b8a777_0_254"/>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9" name="Google Shape;259;g15687b8a777_0_254"/>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0" name="Google Shape;260;g15687b8a777_0_254"/>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1" name="Google Shape;261;g15687b8a777_0_254"/>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2" name="Google Shape;262;g15687b8a777_0_254"/>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63" name="Google Shape;263;g15687b8a777_0_254"/>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264" name="Google Shape;264;g15687b8a777_0_254"/>
          <p:cNvSpPr txBox="1"/>
          <p:nvPr>
            <p:ph idx="1" type="body"/>
          </p:nvPr>
        </p:nvSpPr>
        <p:spPr>
          <a:xfrm>
            <a:off x="7492891" y="3555521"/>
            <a:ext cx="3840600" cy="216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65" name="Google Shape;265;g15687b8a777_0_25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66" name="Google Shape;266;g15687b8a777_0_25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g15687b8a777_0_254"/>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268" name="Shape 268"/>
        <p:cNvGrpSpPr/>
        <p:nvPr/>
      </p:nvGrpSpPr>
      <p:grpSpPr>
        <a:xfrm>
          <a:off x="0" y="0"/>
          <a:ext cx="0" cy="0"/>
          <a:chOff x="0" y="0"/>
          <a:chExt cx="0" cy="0"/>
        </a:xfrm>
      </p:grpSpPr>
      <p:sp>
        <p:nvSpPr>
          <p:cNvPr id="269" name="Google Shape;269;g15687b8a777_0_27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70" name="Google Shape;270;g15687b8a777_0_275"/>
          <p:cNvGrpSpPr/>
          <p:nvPr/>
        </p:nvGrpSpPr>
        <p:grpSpPr>
          <a:xfrm rot="5400000">
            <a:off x="1045222" y="1678005"/>
            <a:ext cx="3123208" cy="3089722"/>
            <a:chOff x="895350" y="3313113"/>
            <a:chExt cx="3613151" cy="2790825"/>
          </a:xfrm>
        </p:grpSpPr>
        <p:sp>
          <p:nvSpPr>
            <p:cNvPr id="271" name="Google Shape;271;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2" name="Google Shape;272;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3" name="Google Shape;273;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4" name="Google Shape;274;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5" name="Google Shape;275;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6" name="Google Shape;276;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7" name="Google Shape;277;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8" name="Google Shape;278;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9" name="Google Shape;279;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0" name="Google Shape;280;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1" name="Google Shape;281;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2" name="Google Shape;282;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83" name="Google Shape;283;g15687b8a777_0_275"/>
          <p:cNvSpPr/>
          <p:nvPr>
            <p:ph idx="2" type="pic"/>
          </p:nvPr>
        </p:nvSpPr>
        <p:spPr>
          <a:xfrm>
            <a:off x="1249168" y="1824285"/>
            <a:ext cx="27153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84" name="Google Shape;284;g15687b8a777_0_275"/>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285" name="Google Shape;285;g15687b8a777_0_275"/>
          <p:cNvGrpSpPr/>
          <p:nvPr/>
        </p:nvGrpSpPr>
        <p:grpSpPr>
          <a:xfrm rot="5400000">
            <a:off x="4517218" y="1678005"/>
            <a:ext cx="3123208" cy="3089722"/>
            <a:chOff x="895350" y="3313113"/>
            <a:chExt cx="3613151" cy="2790825"/>
          </a:xfrm>
        </p:grpSpPr>
        <p:sp>
          <p:nvSpPr>
            <p:cNvPr id="286" name="Google Shape;286;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7" name="Google Shape;287;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8" name="Google Shape;288;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9" name="Google Shape;289;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0" name="Google Shape;290;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1" name="Google Shape;291;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2" name="Google Shape;292;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3" name="Google Shape;293;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4" name="Google Shape;294;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5" name="Google Shape;295;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6" name="Google Shape;296;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7" name="Google Shape;297;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98" name="Google Shape;298;g15687b8a777_0_275"/>
          <p:cNvSpPr/>
          <p:nvPr>
            <p:ph idx="3" type="pic"/>
          </p:nvPr>
        </p:nvSpPr>
        <p:spPr>
          <a:xfrm>
            <a:off x="4720924"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99" name="Google Shape;299;g15687b8a777_0_275"/>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00" name="Google Shape;300;g15687b8a777_0_275"/>
          <p:cNvGrpSpPr/>
          <p:nvPr/>
        </p:nvGrpSpPr>
        <p:grpSpPr>
          <a:xfrm rot="5400000">
            <a:off x="8019092" y="1678005"/>
            <a:ext cx="3123208" cy="3089722"/>
            <a:chOff x="895350" y="3313113"/>
            <a:chExt cx="3613151" cy="2790825"/>
          </a:xfrm>
        </p:grpSpPr>
        <p:sp>
          <p:nvSpPr>
            <p:cNvPr id="301" name="Google Shape;301;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2" name="Google Shape;302;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3" name="Google Shape;303;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4" name="Google Shape;304;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5" name="Google Shape;305;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6" name="Google Shape;306;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7" name="Google Shape;307;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8" name="Google Shape;308;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9" name="Google Shape;309;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0" name="Google Shape;310;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1" name="Google Shape;311;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2" name="Google Shape;312;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13" name="Google Shape;313;g15687b8a777_0_275"/>
          <p:cNvSpPr/>
          <p:nvPr>
            <p:ph idx="5" type="pic"/>
          </p:nvPr>
        </p:nvSpPr>
        <p:spPr>
          <a:xfrm>
            <a:off x="8222798"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314" name="Google Shape;314;g15687b8a777_0_275"/>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15" name="Google Shape;315;g15687b8a777_0_27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16" name="Google Shape;316;g15687b8a777_0_27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g15687b8a777_0_27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1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1065212" y="1825625"/>
            <a:ext cx="4954588"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 name="Google Shape;21;p16"/>
          <p:cNvSpPr txBox="1"/>
          <p:nvPr>
            <p:ph idx="2" type="body"/>
          </p:nvPr>
        </p:nvSpPr>
        <p:spPr>
          <a:xfrm>
            <a:off x="6172200" y="1825625"/>
            <a:ext cx="4951414"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 name="Google Shape;22;p1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1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8" name="Shape 318"/>
        <p:cNvGrpSpPr/>
        <p:nvPr/>
      </p:nvGrpSpPr>
      <p:grpSpPr>
        <a:xfrm>
          <a:off x="0" y="0"/>
          <a:ext cx="0" cy="0"/>
          <a:chOff x="0" y="0"/>
          <a:chExt cx="0" cy="0"/>
        </a:xfrm>
      </p:grpSpPr>
      <p:sp>
        <p:nvSpPr>
          <p:cNvPr id="319" name="Google Shape;319;g15687b8a777_0_32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g15687b8a777_0_325"/>
          <p:cNvSpPr txBox="1"/>
          <p:nvPr>
            <p:ph idx="1" type="body"/>
          </p:nvPr>
        </p:nvSpPr>
        <p:spPr>
          <a:xfrm>
            <a:off x="1069848"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1" name="Google Shape;321;g15687b8a777_0_325"/>
          <p:cNvSpPr txBox="1"/>
          <p:nvPr>
            <p:ph idx="2" type="body"/>
          </p:nvPr>
        </p:nvSpPr>
        <p:spPr>
          <a:xfrm>
            <a:off x="1069848"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2" name="Google Shape;322;g15687b8a777_0_325"/>
          <p:cNvSpPr txBox="1"/>
          <p:nvPr>
            <p:ph idx="3" type="body"/>
          </p:nvPr>
        </p:nvSpPr>
        <p:spPr>
          <a:xfrm>
            <a:off x="6172200"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3" name="Google Shape;323;g15687b8a777_0_325"/>
          <p:cNvSpPr txBox="1"/>
          <p:nvPr>
            <p:ph idx="4" type="body"/>
          </p:nvPr>
        </p:nvSpPr>
        <p:spPr>
          <a:xfrm>
            <a:off x="6172200"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4" name="Google Shape;324;g15687b8a777_0_3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5" name="Google Shape;325;g15687b8a777_0_3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g15687b8a777_0_32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7" name="Shape 327"/>
        <p:cNvGrpSpPr/>
        <p:nvPr/>
      </p:nvGrpSpPr>
      <p:grpSpPr>
        <a:xfrm>
          <a:off x="0" y="0"/>
          <a:ext cx="0" cy="0"/>
          <a:chOff x="0" y="0"/>
          <a:chExt cx="0" cy="0"/>
        </a:xfrm>
      </p:grpSpPr>
      <p:sp>
        <p:nvSpPr>
          <p:cNvPr id="328" name="Google Shape;328;g15687b8a777_0_334"/>
          <p:cNvSpPr txBox="1"/>
          <p:nvPr>
            <p:ph type="title"/>
          </p:nvPr>
        </p:nvSpPr>
        <p:spPr>
          <a:xfrm>
            <a:off x="4265613" y="18288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g15687b8a777_0_334"/>
          <p:cNvSpPr txBox="1"/>
          <p:nvPr>
            <p:ph idx="1" type="body"/>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0" name="Shape 330"/>
        <p:cNvGrpSpPr/>
        <p:nvPr/>
      </p:nvGrpSpPr>
      <p:grpSpPr>
        <a:xfrm>
          <a:off x="0" y="0"/>
          <a:ext cx="0" cy="0"/>
          <a:chOff x="0" y="0"/>
          <a:chExt cx="0" cy="0"/>
        </a:xfrm>
      </p:grpSpPr>
      <p:sp>
        <p:nvSpPr>
          <p:cNvPr id="331" name="Google Shape;331;g15687b8a777_0_33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g15687b8a777_0_33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3" name="Google Shape;333;g15687b8a777_0_33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g15687b8a777_0_33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5" name="Shape 335"/>
        <p:cNvGrpSpPr/>
        <p:nvPr/>
      </p:nvGrpSpPr>
      <p:grpSpPr>
        <a:xfrm>
          <a:off x="0" y="0"/>
          <a:ext cx="0" cy="0"/>
          <a:chOff x="0" y="0"/>
          <a:chExt cx="0" cy="0"/>
        </a:xfrm>
      </p:grpSpPr>
      <p:sp>
        <p:nvSpPr>
          <p:cNvPr id="336" name="Google Shape;336;g15687b8a777_0_3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7" name="Google Shape;337;g15687b8a777_0_3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g15687b8a777_0_3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339" name="Shape 339"/>
        <p:cNvGrpSpPr/>
        <p:nvPr/>
      </p:nvGrpSpPr>
      <p:grpSpPr>
        <a:xfrm>
          <a:off x="0" y="0"/>
          <a:ext cx="0" cy="0"/>
          <a:chOff x="0" y="0"/>
          <a:chExt cx="0" cy="0"/>
        </a:xfrm>
      </p:grpSpPr>
      <p:sp>
        <p:nvSpPr>
          <p:cNvPr id="340" name="Google Shape;340;g15687b8a777_0_346"/>
          <p:cNvSpPr txBox="1"/>
          <p:nvPr>
            <p:ph type="title"/>
          </p:nvPr>
        </p:nvSpPr>
        <p:spPr>
          <a:xfrm>
            <a:off x="1065212" y="304799"/>
            <a:ext cx="10058400" cy="1216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41" name="Google Shape;341;g15687b8a777_0_346"/>
          <p:cNvGrpSpPr/>
          <p:nvPr/>
        </p:nvGrpSpPr>
        <p:grpSpPr>
          <a:xfrm>
            <a:off x="1052384" y="1733615"/>
            <a:ext cx="4360351" cy="3050093"/>
            <a:chOff x="895350" y="3313113"/>
            <a:chExt cx="3613151" cy="2790825"/>
          </a:xfrm>
        </p:grpSpPr>
        <p:sp>
          <p:nvSpPr>
            <p:cNvPr id="342" name="Google Shape;342;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3" name="Google Shape;343;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4" name="Google Shape;344;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5" name="Google Shape;345;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6" name="Google Shape;346;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7" name="Google Shape;347;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8" name="Google Shape;348;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9" name="Google Shape;349;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0" name="Google Shape;350;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1" name="Google Shape;351;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2" name="Google Shape;352;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3" name="Google Shape;353;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54" name="Google Shape;354;g15687b8a777_0_346"/>
          <p:cNvSpPr/>
          <p:nvPr>
            <p:ph idx="2" type="pic"/>
          </p:nvPr>
        </p:nvSpPr>
        <p:spPr>
          <a:xfrm>
            <a:off x="1265028"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55" name="Google Shape;355;g15687b8a777_0_346"/>
          <p:cNvSpPr txBox="1"/>
          <p:nvPr>
            <p:ph idx="1" type="body"/>
          </p:nvPr>
        </p:nvSpPr>
        <p:spPr>
          <a:xfrm>
            <a:off x="1052423"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56" name="Google Shape;356;g15687b8a777_0_346"/>
          <p:cNvGrpSpPr/>
          <p:nvPr/>
        </p:nvGrpSpPr>
        <p:grpSpPr>
          <a:xfrm>
            <a:off x="6763073" y="1733615"/>
            <a:ext cx="4360351" cy="3050093"/>
            <a:chOff x="895350" y="3313113"/>
            <a:chExt cx="3613151" cy="2790825"/>
          </a:xfrm>
        </p:grpSpPr>
        <p:sp>
          <p:nvSpPr>
            <p:cNvPr id="357" name="Google Shape;357;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8" name="Google Shape;358;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9" name="Google Shape;359;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0" name="Google Shape;360;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1" name="Google Shape;361;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2" name="Google Shape;362;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3" name="Google Shape;363;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4" name="Google Shape;364;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5" name="Google Shape;365;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6" name="Google Shape;366;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7" name="Google Shape;367;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8" name="Google Shape;368;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69" name="Google Shape;369;g15687b8a777_0_346"/>
          <p:cNvSpPr/>
          <p:nvPr>
            <p:ph idx="3" type="pic"/>
          </p:nvPr>
        </p:nvSpPr>
        <p:spPr>
          <a:xfrm>
            <a:off x="6975717"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70" name="Google Shape;370;g15687b8a777_0_346"/>
          <p:cNvSpPr txBox="1"/>
          <p:nvPr>
            <p:ph idx="4" type="body"/>
          </p:nvPr>
        </p:nvSpPr>
        <p:spPr>
          <a:xfrm>
            <a:off x="6742908"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71" name="Google Shape;371;g15687b8a777_0_34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72" name="Google Shape;372;g15687b8a777_0_34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g15687b8a777_0_34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374" name="Shape 374"/>
        <p:cNvGrpSpPr/>
        <p:nvPr/>
      </p:nvGrpSpPr>
      <p:grpSpPr>
        <a:xfrm>
          <a:off x="0" y="0"/>
          <a:ext cx="0" cy="0"/>
          <a:chOff x="0" y="0"/>
          <a:chExt cx="0" cy="0"/>
        </a:xfrm>
      </p:grpSpPr>
      <p:sp>
        <p:nvSpPr>
          <p:cNvPr id="375" name="Google Shape;375;g15687b8a777_0_381"/>
          <p:cNvSpPr txBox="1"/>
          <p:nvPr>
            <p:ph type="title"/>
          </p:nvPr>
        </p:nvSpPr>
        <p:spPr>
          <a:xfrm>
            <a:off x="9066214" y="421594"/>
            <a:ext cx="2286000" cy="1885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76" name="Google Shape;376;g15687b8a777_0_381"/>
          <p:cNvGrpSpPr/>
          <p:nvPr/>
        </p:nvGrpSpPr>
        <p:grpSpPr>
          <a:xfrm flipH="1" rot="5400000">
            <a:off x="274485" y="1102324"/>
            <a:ext cx="5053714" cy="4411736"/>
            <a:chOff x="895350" y="3313113"/>
            <a:chExt cx="3613151" cy="2790825"/>
          </a:xfrm>
        </p:grpSpPr>
        <p:sp>
          <p:nvSpPr>
            <p:cNvPr id="377" name="Google Shape;377;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8" name="Google Shape;378;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9" name="Google Shape;379;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0" name="Google Shape;380;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1" name="Google Shape;381;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2" name="Google Shape;382;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3" name="Google Shape;383;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4" name="Google Shape;384;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5" name="Google Shape;385;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6" name="Google Shape;386;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7" name="Google Shape;387;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8" name="Google Shape;388;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89" name="Google Shape;389;g15687b8a777_0_381"/>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390" name="Google Shape;390;g15687b8a777_0_381"/>
          <p:cNvGrpSpPr/>
          <p:nvPr/>
        </p:nvGrpSpPr>
        <p:grpSpPr>
          <a:xfrm>
            <a:off x="5322462" y="319047"/>
            <a:ext cx="3389497" cy="2710728"/>
            <a:chOff x="895350" y="3313113"/>
            <a:chExt cx="3613151" cy="2790825"/>
          </a:xfrm>
        </p:grpSpPr>
        <p:sp>
          <p:nvSpPr>
            <p:cNvPr id="391" name="Google Shape;391;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2" name="Google Shape;392;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3" name="Google Shape;393;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4" name="Google Shape;394;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5" name="Google Shape;395;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6" name="Google Shape;396;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7" name="Google Shape;397;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8" name="Google Shape;398;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9" name="Google Shape;399;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0" name="Google Shape;400;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1" name="Google Shape;401;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2" name="Google Shape;402;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03" name="Google Shape;403;g15687b8a777_0_381"/>
          <p:cNvSpPr/>
          <p:nvPr>
            <p:ph idx="3" type="pic"/>
          </p:nvPr>
        </p:nvSpPr>
        <p:spPr>
          <a:xfrm>
            <a:off x="5546780" y="529603"/>
            <a:ext cx="2993400" cy="2305200"/>
          </a:xfrm>
          <a:prstGeom prst="rect">
            <a:avLst/>
          </a:prstGeom>
          <a:solidFill>
            <a:schemeClr val="lt2"/>
          </a:solidFill>
          <a:ln cap="flat" cmpd="sng" w="38100">
            <a:solidFill>
              <a:schemeClr val="lt1"/>
            </a:solidFill>
            <a:prstDash val="solid"/>
            <a:round/>
            <a:headEnd len="sm" w="sm" type="none"/>
            <a:tailEnd len="sm" w="sm" type="none"/>
          </a:ln>
        </p:spPr>
      </p:sp>
      <p:grpSp>
        <p:nvGrpSpPr>
          <p:cNvPr id="404" name="Google Shape;404;g15687b8a777_0_381"/>
          <p:cNvGrpSpPr/>
          <p:nvPr/>
        </p:nvGrpSpPr>
        <p:grpSpPr>
          <a:xfrm>
            <a:off x="5322462" y="3245510"/>
            <a:ext cx="3389497" cy="2710728"/>
            <a:chOff x="895350" y="3313113"/>
            <a:chExt cx="3613151" cy="2790825"/>
          </a:xfrm>
        </p:grpSpPr>
        <p:sp>
          <p:nvSpPr>
            <p:cNvPr id="405" name="Google Shape;405;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6" name="Google Shape;406;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7" name="Google Shape;407;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8" name="Google Shape;408;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9" name="Google Shape;409;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0" name="Google Shape;410;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1" name="Google Shape;411;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2" name="Google Shape;412;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3" name="Google Shape;413;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4" name="Google Shape;414;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5" name="Google Shape;415;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6" name="Google Shape;416;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17" name="Google Shape;417;g15687b8a777_0_381"/>
          <p:cNvSpPr/>
          <p:nvPr>
            <p:ph idx="4" type="pic"/>
          </p:nvPr>
        </p:nvSpPr>
        <p:spPr>
          <a:xfrm>
            <a:off x="5546780" y="3456066"/>
            <a:ext cx="2993400" cy="2305200"/>
          </a:xfrm>
          <a:prstGeom prst="rect">
            <a:avLst/>
          </a:prstGeom>
          <a:solidFill>
            <a:schemeClr val="lt2"/>
          </a:solidFill>
          <a:ln cap="flat" cmpd="sng" w="38100">
            <a:solidFill>
              <a:schemeClr val="lt1"/>
            </a:solidFill>
            <a:prstDash val="solid"/>
            <a:round/>
            <a:headEnd len="sm" w="sm" type="none"/>
            <a:tailEnd len="sm" w="sm" type="none"/>
          </a:ln>
        </p:spPr>
      </p:sp>
      <p:sp>
        <p:nvSpPr>
          <p:cNvPr id="418" name="Google Shape;418;g15687b8a777_0_381"/>
          <p:cNvSpPr txBox="1"/>
          <p:nvPr>
            <p:ph idx="1" type="body"/>
          </p:nvPr>
        </p:nvSpPr>
        <p:spPr>
          <a:xfrm>
            <a:off x="9066214" y="2484992"/>
            <a:ext cx="2286000" cy="3248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19" name="Google Shape;419;g15687b8a777_0_38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0" name="Google Shape;420;g15687b8a777_0_38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15687b8a777_0_38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2" name="Shape 422"/>
        <p:cNvGrpSpPr/>
        <p:nvPr/>
      </p:nvGrpSpPr>
      <p:grpSpPr>
        <a:xfrm>
          <a:off x="0" y="0"/>
          <a:ext cx="0" cy="0"/>
          <a:chOff x="0" y="0"/>
          <a:chExt cx="0" cy="0"/>
        </a:xfrm>
      </p:grpSpPr>
      <p:sp>
        <p:nvSpPr>
          <p:cNvPr id="423" name="Google Shape;423;g15687b8a777_0_429"/>
          <p:cNvSpPr txBox="1"/>
          <p:nvPr>
            <p:ph type="title"/>
          </p:nvPr>
        </p:nvSpPr>
        <p:spPr>
          <a:xfrm>
            <a:off x="7511732"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g15687b8a777_0_429"/>
          <p:cNvSpPr txBox="1"/>
          <p:nvPr>
            <p:ph idx="1" type="body"/>
          </p:nvPr>
        </p:nvSpPr>
        <p:spPr>
          <a:xfrm>
            <a:off x="836613" y="914400"/>
            <a:ext cx="6172200"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425" name="Google Shape;425;g15687b8a777_0_429"/>
          <p:cNvSpPr txBox="1"/>
          <p:nvPr>
            <p:ph idx="2" type="body"/>
          </p:nvPr>
        </p:nvSpPr>
        <p:spPr>
          <a:xfrm>
            <a:off x="7511732" y="3555523"/>
            <a:ext cx="3840600" cy="2388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26" name="Google Shape;426;g15687b8a777_0_42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7" name="Google Shape;427;g15687b8a777_0_42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15687b8a777_0_429"/>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9" name="Shape 429"/>
        <p:cNvGrpSpPr/>
        <p:nvPr/>
      </p:nvGrpSpPr>
      <p:grpSpPr>
        <a:xfrm>
          <a:off x="0" y="0"/>
          <a:ext cx="0" cy="0"/>
          <a:chOff x="0" y="0"/>
          <a:chExt cx="0" cy="0"/>
        </a:xfrm>
      </p:grpSpPr>
      <p:sp>
        <p:nvSpPr>
          <p:cNvPr id="430" name="Google Shape;430;g15687b8a777_0_436"/>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g15687b8a777_0_43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2" name="Google Shape;432;g15687b8a777_0_43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3" name="Google Shape;433;g15687b8a777_0_43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g15687b8a777_0_43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5" name="Shape 435"/>
        <p:cNvGrpSpPr/>
        <p:nvPr/>
      </p:nvGrpSpPr>
      <p:grpSpPr>
        <a:xfrm>
          <a:off x="0" y="0"/>
          <a:ext cx="0" cy="0"/>
          <a:chOff x="0" y="0"/>
          <a:chExt cx="0" cy="0"/>
        </a:xfrm>
      </p:grpSpPr>
      <p:sp>
        <p:nvSpPr>
          <p:cNvPr id="436" name="Google Shape;436;g15687b8a777_0_442"/>
          <p:cNvSpPr txBox="1"/>
          <p:nvPr>
            <p:ph type="title"/>
          </p:nvPr>
        </p:nvSpPr>
        <p:spPr>
          <a:xfrm rot="5400000">
            <a:off x="7650599" y="2278500"/>
            <a:ext cx="5676900" cy="1729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g15687b8a777_0_442"/>
          <p:cNvSpPr txBox="1"/>
          <p:nvPr>
            <p:ph idx="1" type="body"/>
          </p:nvPr>
        </p:nvSpPr>
        <p:spPr>
          <a:xfrm rot="5400000">
            <a:off x="2316570" y="-1173600"/>
            <a:ext cx="5676900" cy="8633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8" name="Google Shape;438;g15687b8a777_0_4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9" name="Google Shape;439;g15687b8a777_0_4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15687b8a777_0_4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1069848"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28" name="Google Shape;28;p19"/>
          <p:cNvSpPr txBox="1"/>
          <p:nvPr>
            <p:ph idx="2" type="body"/>
          </p:nvPr>
        </p:nvSpPr>
        <p:spPr>
          <a:xfrm>
            <a:off x="1069848"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9" name="Google Shape;29;p19"/>
          <p:cNvSpPr txBox="1"/>
          <p:nvPr>
            <p:ph idx="3" type="body"/>
          </p:nvPr>
        </p:nvSpPr>
        <p:spPr>
          <a:xfrm>
            <a:off x="6172200"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0" name="Google Shape;30;p19"/>
          <p:cNvSpPr txBox="1"/>
          <p:nvPr>
            <p:ph idx="4" type="body"/>
          </p:nvPr>
        </p:nvSpPr>
        <p:spPr>
          <a:xfrm>
            <a:off x="6172200"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 name="Google Shape;31;p1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 name="Google Shape;32;p1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17"/>
          <p:cNvSpPr txBox="1"/>
          <p:nvPr>
            <p:ph type="title"/>
          </p:nvPr>
        </p:nvSpPr>
        <p:spPr>
          <a:xfrm>
            <a:off x="7492891"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6" name="Google Shape;36;p17"/>
          <p:cNvGrpSpPr/>
          <p:nvPr/>
        </p:nvGrpSpPr>
        <p:grpSpPr>
          <a:xfrm>
            <a:off x="595546" y="781398"/>
            <a:ext cx="6433399" cy="5053665"/>
            <a:chOff x="5162444" y="781398"/>
            <a:chExt cx="6433399" cy="5053665"/>
          </a:xfrm>
        </p:grpSpPr>
        <p:sp>
          <p:nvSpPr>
            <p:cNvPr id="37" name="Google Shape;37;p17"/>
            <p:cNvSpPr/>
            <p:nvPr/>
          </p:nvSpPr>
          <p:spPr>
            <a:xfrm flipH="1" rot="5400000">
              <a:off x="3342557" y="3275021"/>
              <a:ext cx="3827994"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 name="Google Shape;38;p17"/>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39" name="Google Shape;39;p17"/>
            <p:cNvGrpSpPr/>
            <p:nvPr/>
          </p:nvGrpSpPr>
          <p:grpSpPr>
            <a:xfrm>
              <a:off x="5814205" y="859113"/>
              <a:ext cx="5129142" cy="4880471"/>
              <a:chOff x="7856559" y="859113"/>
              <a:chExt cx="3086792" cy="4880471"/>
            </a:xfrm>
          </p:grpSpPr>
          <p:sp>
            <p:nvSpPr>
              <p:cNvPr id="40" name="Google Shape;40;p17"/>
              <p:cNvSpPr/>
              <p:nvPr/>
            </p:nvSpPr>
            <p:spPr>
              <a:xfrm flipH="1" rot="5400000">
                <a:off x="9392183" y="4188416"/>
                <a:ext cx="15544" cy="3086791"/>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 name="Google Shape;41;p17"/>
              <p:cNvSpPr/>
              <p:nvPr/>
            </p:nvSpPr>
            <p:spPr>
              <a:xfrm flipH="1" rot="5400000">
                <a:off x="9366943" y="-651271"/>
                <a:ext cx="13322" cy="3034090"/>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42" name="Google Shape;42;p17"/>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3" name="Google Shape;43;p17"/>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4" name="Google Shape;44;p17"/>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5" name="Google Shape;45;p17"/>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6" name="Google Shape;46;p17"/>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7" name="Google Shape;47;p17"/>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8" name="Google Shape;48;p17"/>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9" name="Google Shape;49;p17"/>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0" name="Google Shape;50;p17"/>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51" name="Google Shape;51;p17"/>
          <p:cNvSpPr txBox="1"/>
          <p:nvPr>
            <p:ph idx="1" type="body"/>
          </p:nvPr>
        </p:nvSpPr>
        <p:spPr>
          <a:xfrm>
            <a:off x="7492891" y="3555521"/>
            <a:ext cx="3840480" cy="216851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2" name="Google Shape;52;p1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3" name="Google Shape;53;p1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5"/>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5"/>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58" name="Google Shape;58;p1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9" name="Google Shape;59;p1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61" name="Shape 61"/>
        <p:cNvGrpSpPr/>
        <p:nvPr/>
      </p:nvGrpSpPr>
      <p:grpSpPr>
        <a:xfrm>
          <a:off x="0" y="0"/>
          <a:ext cx="0" cy="0"/>
          <a:chOff x="0" y="0"/>
          <a:chExt cx="0" cy="0"/>
        </a:xfrm>
      </p:grpSpPr>
      <p:sp>
        <p:nvSpPr>
          <p:cNvPr id="62" name="Google Shape;62;p18"/>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3" name="Google Shape;63;p18"/>
          <p:cNvGrpSpPr/>
          <p:nvPr/>
        </p:nvGrpSpPr>
        <p:grpSpPr>
          <a:xfrm rot="5400000">
            <a:off x="1045139" y="1678105"/>
            <a:ext cx="3123347" cy="3089730"/>
            <a:chOff x="895350" y="3313113"/>
            <a:chExt cx="3613151" cy="2790825"/>
          </a:xfrm>
        </p:grpSpPr>
        <p:sp>
          <p:nvSpPr>
            <p:cNvPr id="64" name="Google Shape;6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5" name="Google Shape;6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6" name="Google Shape;6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7" name="Google Shape;6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8" name="Google Shape;6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9" name="Google Shape;6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0" name="Google Shape;7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1" name="Google Shape;7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2" name="Google Shape;7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3" name="Google Shape;7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4" name="Google Shape;7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5" name="Google Shape;7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76" name="Google Shape;76;p18"/>
          <p:cNvSpPr/>
          <p:nvPr>
            <p:ph idx="2" type="pic"/>
          </p:nvPr>
        </p:nvSpPr>
        <p:spPr>
          <a:xfrm>
            <a:off x="1249168" y="1824285"/>
            <a:ext cx="2715289" cy="2776308"/>
          </a:xfrm>
          <a:prstGeom prst="rect">
            <a:avLst/>
          </a:prstGeom>
          <a:solidFill>
            <a:schemeClr val="lt2"/>
          </a:solidFill>
          <a:ln cap="flat" cmpd="sng" w="38100">
            <a:solidFill>
              <a:schemeClr val="lt1"/>
            </a:solidFill>
            <a:prstDash val="solid"/>
            <a:round/>
            <a:headEnd len="sm" w="sm" type="none"/>
            <a:tailEnd len="sm" w="sm" type="none"/>
          </a:ln>
        </p:spPr>
      </p:sp>
      <p:sp>
        <p:nvSpPr>
          <p:cNvPr id="77" name="Google Shape;77;p18"/>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78" name="Google Shape;78;p18"/>
          <p:cNvGrpSpPr/>
          <p:nvPr/>
        </p:nvGrpSpPr>
        <p:grpSpPr>
          <a:xfrm rot="5400000">
            <a:off x="4517135" y="1678105"/>
            <a:ext cx="3123347" cy="3089730"/>
            <a:chOff x="895350" y="3313113"/>
            <a:chExt cx="3613151" cy="2790825"/>
          </a:xfrm>
        </p:grpSpPr>
        <p:sp>
          <p:nvSpPr>
            <p:cNvPr id="79" name="Google Shape;79;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0" name="Google Shape;80;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1" name="Google Shape;81;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2" name="Google Shape;82;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3" name="Google Shape;83;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4" name="Google Shape;84;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5" name="Google Shape;85;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6" name="Google Shape;86;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7" name="Google Shape;87;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8" name="Google Shape;88;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9" name="Google Shape;89;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0" name="Google Shape;90;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91" name="Google Shape;91;p18"/>
          <p:cNvSpPr/>
          <p:nvPr>
            <p:ph idx="3" type="pic"/>
          </p:nvPr>
        </p:nvSpPr>
        <p:spPr>
          <a:xfrm>
            <a:off x="4720924"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92" name="Google Shape;92;p18"/>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93" name="Google Shape;93;p18"/>
          <p:cNvGrpSpPr/>
          <p:nvPr/>
        </p:nvGrpSpPr>
        <p:grpSpPr>
          <a:xfrm rot="5400000">
            <a:off x="8019009" y="1678105"/>
            <a:ext cx="3123347" cy="3089730"/>
            <a:chOff x="895350" y="3313113"/>
            <a:chExt cx="3613151" cy="2790825"/>
          </a:xfrm>
        </p:grpSpPr>
        <p:sp>
          <p:nvSpPr>
            <p:cNvPr id="94" name="Google Shape;9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5" name="Google Shape;9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6" name="Google Shape;9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7" name="Google Shape;9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8" name="Google Shape;9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9" name="Google Shape;9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0" name="Google Shape;10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1" name="Google Shape;10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2" name="Google Shape;10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3" name="Google Shape;10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4" name="Google Shape;10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5" name="Google Shape;10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06" name="Google Shape;106;p18"/>
          <p:cNvSpPr/>
          <p:nvPr>
            <p:ph idx="5" type="pic"/>
          </p:nvPr>
        </p:nvSpPr>
        <p:spPr>
          <a:xfrm>
            <a:off x="8222798"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107" name="Google Shape;107;p18"/>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08" name="Google Shape;108;p18"/>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09" name="Google Shape;109;p18"/>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8"/>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0"/>
          <p:cNvSpPr txBox="1"/>
          <p:nvPr>
            <p:ph type="title"/>
          </p:nvPr>
        </p:nvSpPr>
        <p:spPr>
          <a:xfrm>
            <a:off x="4265613" y="18288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txBox="1"/>
          <p:nvPr>
            <p:ph idx="1" type="body"/>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1"/>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17" name="Google Shape;117;p2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21" name="Google Shape;121;p2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1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5" name="Shape 225"/>
        <p:cNvGrpSpPr/>
        <p:nvPr/>
      </p:nvGrpSpPr>
      <p:grpSpPr>
        <a:xfrm>
          <a:off x="0" y="0"/>
          <a:ext cx="0" cy="0"/>
          <a:chOff x="0" y="0"/>
          <a:chExt cx="0" cy="0"/>
        </a:xfrm>
      </p:grpSpPr>
      <p:sp>
        <p:nvSpPr>
          <p:cNvPr id="226" name="Google Shape;226;g15687b8a777_0_232"/>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7" name="Google Shape;227;g15687b8a777_0_232"/>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228" name="Google Shape;228;g15687b8a777_0_23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9" name="Google Shape;229;g15687b8a777_0_23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230" name="Google Shape;230;g15687b8a777_0_23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g28236c6b974_0_21"/>
          <p:cNvSpPr txBox="1"/>
          <p:nvPr>
            <p:ph type="ctrTitle"/>
          </p:nvPr>
        </p:nvSpPr>
        <p:spPr>
          <a:xfrm>
            <a:off x="1345825" y="1837675"/>
            <a:ext cx="7239900" cy="2883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rPr>
              <a:t>Welcome to </a:t>
            </a:r>
            <a:br>
              <a:rPr b="1" lang="en-GB" sz="3800">
                <a:solidFill>
                  <a:schemeClr val="accent3"/>
                </a:solidFill>
              </a:rPr>
            </a:br>
            <a:r>
              <a:rPr b="1" lang="en-GB" sz="3800">
                <a:solidFill>
                  <a:schemeClr val="accent3"/>
                </a:solidFill>
              </a:rPr>
              <a:t>Al-Zaitoona Arabic School</a:t>
            </a:r>
            <a:endParaRPr b="1" sz="3800">
              <a:solidFill>
                <a:schemeClr val="accent3"/>
              </a:solidFill>
            </a:endParaRPr>
          </a:p>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rPr>
              <a:t>2025-2026</a:t>
            </a:r>
            <a:br>
              <a:rPr lang="en-GB" sz="3500"/>
            </a:br>
            <a:r>
              <a:rPr b="1" lang="en-GB" sz="3800">
                <a:solidFill>
                  <a:schemeClr val="accent1"/>
                </a:solidFill>
              </a:rPr>
              <a:t>مرحباً بكم في مدرسة الزيتونة العربية</a:t>
            </a:r>
            <a:endParaRPr b="1" sz="3800">
              <a:solidFill>
                <a:schemeClr val="accent1"/>
              </a:solidFill>
            </a:endParaRPr>
          </a:p>
        </p:txBody>
      </p:sp>
      <p:sp>
        <p:nvSpPr>
          <p:cNvPr id="446" name="Google Shape;446;g28236c6b974_0_21"/>
          <p:cNvSpPr txBox="1"/>
          <p:nvPr>
            <p:ph idx="1" type="subTitle"/>
          </p:nvPr>
        </p:nvSpPr>
        <p:spPr>
          <a:xfrm>
            <a:off x="1636900" y="5337175"/>
            <a:ext cx="6981000" cy="91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GB" sz="3400">
                <a:solidFill>
                  <a:schemeClr val="dk2"/>
                </a:solidFill>
              </a:rPr>
              <a:t>Sun Group                      </a:t>
            </a:r>
            <a:r>
              <a:rPr lang="en-GB" sz="3400">
                <a:solidFill>
                  <a:srgbClr val="000000"/>
                </a:solidFill>
                <a:highlight>
                  <a:schemeClr val="lt1"/>
                </a:highlight>
              </a:rPr>
              <a:t> </a:t>
            </a:r>
            <a:r>
              <a:rPr b="1" lang="en-GB" sz="3400">
                <a:solidFill>
                  <a:srgbClr val="000000"/>
                </a:solidFill>
                <a:highlight>
                  <a:schemeClr val="lt1"/>
                </a:highlight>
              </a:rPr>
              <a:t>مجموعة الشمس</a:t>
            </a:r>
            <a:endParaRPr b="1" sz="3400">
              <a:solidFill>
                <a:srgbClr val="000000"/>
              </a:solidFill>
              <a:highlight>
                <a:schemeClr val="lt1"/>
              </a:highlight>
            </a:endParaRPr>
          </a:p>
        </p:txBody>
      </p:sp>
      <p:pic>
        <p:nvPicPr>
          <p:cNvPr id="447" name="Google Shape;447;g28236c6b974_0_21"/>
          <p:cNvPicPr preferRelativeResize="0"/>
          <p:nvPr/>
        </p:nvPicPr>
        <p:blipFill rotWithShape="1">
          <a:blip r:embed="rId4">
            <a:alphaModFix/>
          </a:blip>
          <a:srcRect b="0" l="0" r="0" t="0"/>
          <a:stretch/>
        </p:blipFill>
        <p:spPr>
          <a:xfrm>
            <a:off x="4262282" y="4956718"/>
            <a:ext cx="1407000" cy="1407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2d3388be078_0_0"/>
          <p:cNvSpPr txBox="1"/>
          <p:nvPr>
            <p:ph type="title"/>
          </p:nvPr>
        </p:nvSpPr>
        <p:spPr>
          <a:xfrm>
            <a:off x="1384175" y="551275"/>
            <a:ext cx="10543800" cy="729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GB"/>
              <a:t>Islamic Study                                             التربية الإسلامية</a:t>
            </a:r>
            <a:endParaRPr b="1"/>
          </a:p>
        </p:txBody>
      </p:sp>
      <p:sp>
        <p:nvSpPr>
          <p:cNvPr id="510" name="Google Shape;510;g2d3388be078_0_0"/>
          <p:cNvSpPr txBox="1"/>
          <p:nvPr>
            <p:ph idx="1" type="body"/>
          </p:nvPr>
        </p:nvSpPr>
        <p:spPr>
          <a:xfrm>
            <a:off x="267737" y="2014100"/>
            <a:ext cx="4954500" cy="4188000"/>
          </a:xfrm>
          <a:prstGeom prst="rect">
            <a:avLst/>
          </a:prstGeom>
        </p:spPr>
        <p:txBody>
          <a:bodyPr anchorCtr="0" anchor="t" bIns="45700" lIns="91425" spcFirstLastPara="1" rIns="91425" wrap="square" tIns="45700">
            <a:normAutofit/>
          </a:bodyPr>
          <a:lstStyle/>
          <a:p>
            <a:pPr indent="0" lvl="0" marL="0" rtl="0" algn="l">
              <a:spcBef>
                <a:spcPts val="1800"/>
              </a:spcBef>
              <a:spcAft>
                <a:spcPts val="0"/>
              </a:spcAft>
              <a:buNone/>
            </a:pPr>
            <a:r>
              <a:rPr lang="en-GB" sz="2300"/>
              <a:t>ِ</a:t>
            </a:r>
            <a:r>
              <a:rPr b="1" lang="en-GB" sz="2300">
                <a:solidFill>
                  <a:schemeClr val="dk2"/>
                </a:solidFill>
              </a:rPr>
              <a:t>Al-Tareeq Al-Moneer series are Islamic books that represent Islamic education lessons simply, easily and suitable for the age group. This series contains an interesting set of lessons that will enrich the young Muslim with knowledge and faith (Faith- Pillars of Islam- Morals of Islam- Prophet Mohd (PBUH)- Surahs-Prayers)</a:t>
            </a:r>
            <a:endParaRPr b="1" sz="2300">
              <a:solidFill>
                <a:schemeClr val="dk2"/>
              </a:solidFill>
            </a:endParaRPr>
          </a:p>
        </p:txBody>
      </p:sp>
      <p:sp>
        <p:nvSpPr>
          <p:cNvPr id="511" name="Google Shape;511;g2d3388be078_0_0"/>
          <p:cNvSpPr txBox="1"/>
          <p:nvPr>
            <p:ph idx="2" type="body"/>
          </p:nvPr>
        </p:nvSpPr>
        <p:spPr>
          <a:xfrm>
            <a:off x="6461425" y="2183875"/>
            <a:ext cx="4951500" cy="3018900"/>
          </a:xfrm>
          <a:prstGeom prst="rect">
            <a:avLst/>
          </a:prstGeom>
        </p:spPr>
        <p:txBody>
          <a:bodyPr anchorCtr="0" anchor="t" bIns="45700" lIns="91425" spcFirstLastPara="1" rIns="91425" wrap="square" tIns="45700">
            <a:normAutofit lnSpcReduction="20000"/>
          </a:bodyPr>
          <a:lstStyle/>
          <a:p>
            <a:pPr indent="0" lvl="0" marL="0" rtl="1" algn="r">
              <a:spcBef>
                <a:spcPts val="1800"/>
              </a:spcBef>
              <a:spcAft>
                <a:spcPts val="0"/>
              </a:spcAft>
              <a:buNone/>
            </a:pPr>
            <a:r>
              <a:rPr b="1" lang="en-GB">
                <a:solidFill>
                  <a:schemeClr val="dk2"/>
                </a:solidFill>
              </a:rPr>
              <a:t>سلسلة الطريق المنير هي كتب إسلامية تقدم دروس التربية الإسلامية بطريقة سهلة، مبسطة ومناسبة جداً للمراحل العمرية. تحتوي هذه السلسلة على مجموعة شيقة من الدروس التي تخص المسلم الصغير  وتثري لديه المعرفة والإيمان (العقيدة - اركان الإسلام - آداب الإسلام -النبي محمد عليه الصلاة والسلام - سور قرآنية _ أدعية )</a:t>
            </a:r>
            <a:endParaRPr b="1">
              <a:solidFill>
                <a:schemeClr val="dk2"/>
              </a:solidFill>
            </a:endParaRPr>
          </a:p>
          <a:p>
            <a:pPr indent="0" lvl="0" marL="0" rtl="1" algn="r">
              <a:spcBef>
                <a:spcPts val="1800"/>
              </a:spcBef>
              <a:spcAft>
                <a:spcPts val="0"/>
              </a:spcAft>
              <a:buNone/>
            </a:pPr>
            <a:r>
              <a:t/>
            </a:r>
            <a:endParaRPr b="1">
              <a:solidFill>
                <a:schemeClr val="dk2"/>
              </a:solidFill>
            </a:endParaRPr>
          </a:p>
        </p:txBody>
      </p:sp>
      <p:pic>
        <p:nvPicPr>
          <p:cNvPr id="512" name="Google Shape;512;g2d3388be078_0_0"/>
          <p:cNvPicPr preferRelativeResize="0"/>
          <p:nvPr/>
        </p:nvPicPr>
        <p:blipFill>
          <a:blip r:embed="rId3">
            <a:alphaModFix/>
          </a:blip>
          <a:stretch>
            <a:fillRect/>
          </a:stretch>
        </p:blipFill>
        <p:spPr>
          <a:xfrm>
            <a:off x="5041125" y="4298650"/>
            <a:ext cx="1638025" cy="220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282e075dea4_0_222"/>
          <p:cNvSpPr txBox="1"/>
          <p:nvPr/>
        </p:nvSpPr>
        <p:spPr>
          <a:xfrm>
            <a:off x="1470475" y="551400"/>
            <a:ext cx="6754500" cy="58875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850"/>
              <a:buFont typeface="Arial"/>
              <a:buNone/>
            </a:pPr>
            <a:r>
              <a:rPr b="1" i="0" lang="en-GB" sz="1850" u="none" cap="none" strike="noStrike">
                <a:solidFill>
                  <a:schemeClr val="dk2"/>
                </a:solidFill>
                <a:latin typeface="Arial"/>
                <a:ea typeface="Arial"/>
                <a:cs typeface="Arial"/>
                <a:sym typeface="Arial"/>
              </a:rPr>
              <a:t>دخول التلاميذ الصف عند الساعة 9:50 صباحاً </a:t>
            </a:r>
            <a:endParaRPr b="1" i="0" sz="185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50"/>
              <a:buFont typeface="Arial"/>
              <a:buNone/>
            </a:pPr>
            <a:r>
              <a:rPr b="1" i="0" lang="en-GB" sz="1850" u="none" cap="none" strike="noStrike">
                <a:solidFill>
                  <a:schemeClr val="dk2"/>
                </a:solidFill>
                <a:latin typeface="Arial"/>
                <a:ea typeface="Arial"/>
                <a:cs typeface="Arial"/>
                <a:sym typeface="Arial"/>
              </a:rPr>
              <a:t>تشجيع التلاميذ لإيجاد أسمائهم عند دخول الصف ومحاولة نسخ الاسم على اللوح الأبيض الموجود على الطاولة لكل تلميذ. </a:t>
            </a:r>
            <a:endParaRPr b="1" i="0" sz="18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 تقوم المعلمة بتسجيل الحضور والغياب وإلقاء تحية الصباح وتشجيع التلاميذ لتكرارها</a:t>
            </a:r>
            <a:endParaRPr b="1" i="0" sz="185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 مراجعة ما تم إنجازه الأسبوع السابق وتهيئة التلاميذ للتعرف على الحرف الجديد وذلك يساعد على تعزيز المعرفة المكتسبة من مفردات جديدة من خلال البطاقات والصور.</a:t>
            </a:r>
            <a:endParaRPr b="1" i="0" sz="185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التعرف على الحرف الجديد عبر إستخدام منصة عربي لتعزيز العملية التعليمية وذلك يتضمن ( فيديو,وألعاب وأغاني مسلية للتلاميذ) مما يخلق روح المشاركة فيما بينهم.</a:t>
            </a:r>
            <a:endParaRPr b="1" i="0" sz="185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نشاط الصف للحرف الجديد من خلال كتابة الحرف على الدفتر الاخضر , تتجول المعلمة بين التلاميذ للتأكد من رسم الحرف بالشكل الصحيح.</a:t>
            </a:r>
            <a:endParaRPr b="1" i="0" sz="185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chemeClr val="dk2"/>
              </a:buClr>
              <a:buSzPts val="2000"/>
              <a:buFont typeface="Arial"/>
              <a:buNone/>
            </a:pPr>
            <a:r>
              <a:rPr b="1" i="0" lang="en-GB" sz="1800" u="none" cap="none" strike="noStrike">
                <a:solidFill>
                  <a:schemeClr val="dk2"/>
                </a:solidFill>
                <a:latin typeface="Arial"/>
                <a:ea typeface="Arial"/>
                <a:cs typeface="Arial"/>
                <a:sym typeface="Arial"/>
              </a:rPr>
              <a:t>حصة القراءة نص القراءة ملصق على الدفتر</a:t>
            </a:r>
            <a:endParaRPr b="1" i="0" sz="13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زيارة للمكتبة: تشجع زيارة المكتبة المدرسية حب القراءة. يمكن للتلاميذ اختيار القصة للقراءة  في البيت بمساعدة الأهل وإعادتها الأسبوع المقبل   </a:t>
            </a:r>
            <a:endParaRPr b="1" i="0" sz="18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أنشطة لتعزيز التعلم: تُجرى أنشطة ممتعة وتفاعلية ترتبط بدرس اليوم لتعزيز التعلم. قد تشمل ذلك الألعاب والتلوين والمهارات اليدوية  </a:t>
            </a:r>
            <a:endParaRPr b="1" i="0" sz="18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استراحة الصباح: يتاح للتلاميذ فترة راحة للتواصل الاجتماعي وتناول الوجبات الخفيفة  واللعب في ملعب المدرسة</a:t>
            </a:r>
            <a:endParaRPr b="1" i="0" sz="18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تلاوة القرآن: تشجيع التلاميذ  لتلاوة وحفظ السور القصيرة</a:t>
            </a:r>
            <a:endParaRPr b="1" i="0" sz="18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التعليم الإسلامي يهدف إلى توفير فهم شامل للإسلام تناسب المرحلة العمرية للتلاميذ</a:t>
            </a:r>
            <a:endParaRPr b="1" i="0" sz="185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50"/>
              <a:buFont typeface="Arial"/>
              <a:buNone/>
            </a:pPr>
            <a:r>
              <a:rPr b="1" i="0" lang="en-GB" sz="1850" u="none" cap="none" strike="noStrike">
                <a:solidFill>
                  <a:schemeClr val="dk2"/>
                </a:solidFill>
                <a:latin typeface="Arial"/>
                <a:ea typeface="Arial"/>
                <a:cs typeface="Arial"/>
                <a:sym typeface="Arial"/>
              </a:rPr>
              <a:t> </a:t>
            </a:r>
            <a:r>
              <a:rPr b="1" i="0" lang="en-GB" sz="1850" u="none" cap="none" strike="noStrike">
                <a:solidFill>
                  <a:schemeClr val="dk2"/>
                </a:solidFill>
                <a:latin typeface="Arial"/>
                <a:ea typeface="Arial"/>
                <a:cs typeface="Arial"/>
                <a:sym typeface="Arial"/>
              </a:rPr>
              <a:t>(العقيدة - </a:t>
            </a:r>
            <a:r>
              <a:rPr b="1" i="0" lang="en-GB" sz="1850" u="none" cap="none" strike="noStrike">
                <a:solidFill>
                  <a:schemeClr val="dk2"/>
                </a:solidFill>
                <a:latin typeface="Arial"/>
                <a:ea typeface="Arial"/>
                <a:cs typeface="Arial"/>
                <a:sym typeface="Arial"/>
              </a:rPr>
              <a:t>أركان الإسلام- أخلاق و آداب المسلم الصغير</a:t>
            </a:r>
            <a:r>
              <a:rPr b="1" i="0" lang="en-GB" sz="1850" u="none" cap="none" strike="noStrike">
                <a:solidFill>
                  <a:schemeClr val="dk2"/>
                </a:solidFill>
                <a:latin typeface="Arial"/>
                <a:ea typeface="Arial"/>
                <a:cs typeface="Arial"/>
                <a:sym typeface="Arial"/>
              </a:rPr>
              <a:t>)</a:t>
            </a:r>
            <a:r>
              <a:rPr b="1" i="0" lang="en-GB" sz="1950" u="none" cap="none" strike="noStrike">
                <a:solidFill>
                  <a:schemeClr val="dk2"/>
                </a:solidFill>
                <a:latin typeface="Arial"/>
                <a:ea typeface="Arial"/>
                <a:cs typeface="Arial"/>
                <a:sym typeface="Arial"/>
              </a:rPr>
              <a:t>   </a:t>
            </a:r>
            <a:endParaRPr b="1" i="0" sz="2300" u="none" cap="none" strike="noStrike">
              <a:solidFill>
                <a:srgbClr val="000000"/>
              </a:solidFill>
              <a:latin typeface="Arial"/>
              <a:ea typeface="Arial"/>
              <a:cs typeface="Arial"/>
              <a:sym typeface="Arial"/>
            </a:endParaRPr>
          </a:p>
        </p:txBody>
      </p:sp>
      <p:sp>
        <p:nvSpPr>
          <p:cNvPr id="519" name="Google Shape;519;g282e075dea4_0_222"/>
          <p:cNvSpPr/>
          <p:nvPr/>
        </p:nvSpPr>
        <p:spPr>
          <a:xfrm>
            <a:off x="8625375" y="237750"/>
            <a:ext cx="2798400" cy="1962600"/>
          </a:xfrm>
          <a:prstGeom prst="wedgeEllipseCallout">
            <a:avLst>
              <a:gd fmla="val -48460" name="adj1"/>
              <a:gd fmla="val 739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A typical day in Sun group at Al-Zaitoona</a:t>
            </a:r>
            <a:endParaRPr b="1" i="0" sz="21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29333F"/>
                </a:solidFill>
                <a:highlight>
                  <a:srgbClr val="D9EAD3"/>
                </a:highlight>
                <a:latin typeface="Quattrocento Sans"/>
                <a:ea typeface="Quattrocento Sans"/>
                <a:cs typeface="Quattrocento Sans"/>
                <a:sym typeface="Quattrocento Sans"/>
              </a:rPr>
              <a:t>نموذج عن يوم دراسي</a:t>
            </a:r>
            <a:endParaRPr b="1" i="0" sz="1500" u="none" cap="none" strike="noStrike">
              <a:solidFill>
                <a:srgbClr val="4D290A"/>
              </a:solidFill>
              <a:highlight>
                <a:srgbClr val="D9EAD3"/>
              </a:highlight>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2889f396161_0_3"/>
          <p:cNvSpPr/>
          <p:nvPr/>
        </p:nvSpPr>
        <p:spPr>
          <a:xfrm>
            <a:off x="9393600" y="234750"/>
            <a:ext cx="2798400" cy="1962600"/>
          </a:xfrm>
          <a:prstGeom prst="wedgeEllipseCallout">
            <a:avLst>
              <a:gd fmla="val -48460" name="adj1"/>
              <a:gd fmla="val 739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latin typeface="Quattrocento Sans"/>
                <a:ea typeface="Quattrocento Sans"/>
                <a:cs typeface="Quattrocento Sans"/>
                <a:sym typeface="Quattrocento Sans"/>
              </a:rPr>
              <a:t>A typical day in Sun group at Al-Zaitoona</a:t>
            </a:r>
            <a:endParaRPr b="1" i="0" sz="21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29333F"/>
                </a:solidFill>
                <a:highlight>
                  <a:srgbClr val="D9EAD3"/>
                </a:highlight>
                <a:latin typeface="Quattrocento Sans"/>
                <a:ea typeface="Quattrocento Sans"/>
                <a:cs typeface="Quattrocento Sans"/>
                <a:sym typeface="Quattrocento Sans"/>
              </a:rPr>
              <a:t>نموذج عن يوم دراسي</a:t>
            </a:r>
            <a:endParaRPr b="1" i="0" sz="1500" u="none" cap="none" strike="noStrike">
              <a:solidFill>
                <a:srgbClr val="4D290A"/>
              </a:solidFill>
              <a:highlight>
                <a:srgbClr val="D9EAD3"/>
              </a:highlight>
              <a:latin typeface="Quattrocento Sans"/>
              <a:ea typeface="Quattrocento Sans"/>
              <a:cs typeface="Quattrocento Sans"/>
              <a:sym typeface="Quattrocento Sans"/>
            </a:endParaRPr>
          </a:p>
        </p:txBody>
      </p:sp>
      <p:sp>
        <p:nvSpPr>
          <p:cNvPr id="525" name="Google Shape;525;g2889f396161_0_3"/>
          <p:cNvSpPr txBox="1"/>
          <p:nvPr/>
        </p:nvSpPr>
        <p:spPr>
          <a:xfrm>
            <a:off x="353825" y="1391100"/>
            <a:ext cx="9272100" cy="5356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Students enter class at 9:50 am</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Students are told to look for their name which is blu-tacked on the door and then they try to trace over it. If able to, they can copy it onto the white board available on their desk.</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The teacher records attendance and absence, says the morning greeting, and encourages the students to repeat it after her.</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We do a quick recap of the previous week and then a short introduction into the new letter which helps consolidate the acquired knowledge through cards, objects and pictures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Getting to know the new letter by using the Arabee platform to enhance the educational process, which includes (videos, entertaining games and songs for students), which encourages participation</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Followed by a class activity for the new letter; the students write the letter in the green notebook as the teacher walks around ensuring that the letter is being drawn correctly</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Class reading books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A visit to the library: A visit to the school library encourages a love of reading. Students can choose the story they want to read at home with the help of their parents and return it next week</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Activities to reinforce learning: Fun and interactive activities linked to the day's lesson are conducted to reinforce learning. This may include games, colouring activities or creative ones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Morning break: Pupils have a break for socializing, eating snacks and playing in the school playground</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Recitation of the Qur’an: Encouraging students to recite and memorize short surahs</a:t>
            </a:r>
            <a:endParaRPr b="1" i="0" sz="1400" u="none" cap="none" strike="noStrike">
              <a:solidFill>
                <a:schemeClr val="dk2"/>
              </a:solidFill>
              <a:latin typeface="Arial"/>
              <a:ea typeface="Arial"/>
              <a:cs typeface="Arial"/>
              <a:sym typeface="Arial"/>
            </a:endParaRPr>
          </a:p>
          <a:p>
            <a:pPr indent="-317500" lvl="0" marL="457200" marR="0" rtl="0" algn="l">
              <a:lnSpc>
                <a:spcPct val="115000"/>
              </a:lnSpc>
              <a:spcBef>
                <a:spcPts val="0"/>
              </a:spcBef>
              <a:spcAft>
                <a:spcPts val="0"/>
              </a:spcAft>
              <a:buClr>
                <a:schemeClr val="dk2"/>
              </a:buClr>
              <a:buSzPts val="1400"/>
              <a:buFont typeface="Arial"/>
              <a:buAutoNum type="arabicPeriod"/>
            </a:pPr>
            <a:r>
              <a:rPr b="1" i="0" lang="en-GB" sz="1400" u="none" cap="none" strike="noStrike">
                <a:solidFill>
                  <a:schemeClr val="dk2"/>
                </a:solidFill>
                <a:latin typeface="Arial"/>
                <a:ea typeface="Arial"/>
                <a:cs typeface="Arial"/>
                <a:sym typeface="Arial"/>
              </a:rPr>
              <a:t>Islamic education aims to provide a comprehensive understanding of Islam appropriate to the age of the students (Al Aqeedah - pillars of Islam - morals and etiquette of the young Muslim).</a:t>
            </a:r>
            <a:endParaRPr b="1" i="0" sz="14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2889f396161_0_9"/>
          <p:cNvSpPr txBox="1"/>
          <p:nvPr>
            <p:ph type="title"/>
          </p:nvPr>
        </p:nvSpPr>
        <p:spPr>
          <a:xfrm>
            <a:off x="1795500" y="579150"/>
            <a:ext cx="8601000" cy="759600"/>
          </a:xfrm>
          <a:prstGeom prst="rect">
            <a:avLst/>
          </a:prstGeom>
          <a:solidFill>
            <a:srgbClr val="FFF2CC"/>
          </a:solidFill>
          <a:ln>
            <a:noFill/>
          </a:ln>
          <a:effectLst>
            <a:outerShdw blurRad="57150" rotWithShape="0" algn="bl" dir="5400000" dist="19050">
              <a:srgbClr val="000000">
                <a:alpha val="49803"/>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D290A"/>
              </a:buClr>
              <a:buSzPts val="3600"/>
              <a:buFont typeface="Quattrocento Sans"/>
              <a:buNone/>
            </a:pPr>
            <a:r>
              <a:rPr b="1" lang="en-GB" sz="2200"/>
              <a:t>A typical homework in Sun group at Al-Zaitoona</a:t>
            </a:r>
            <a:endParaRPr b="1" sz="2200"/>
          </a:p>
          <a:p>
            <a:pPr indent="0" lvl="0" marL="0" rtl="0" algn="ctr">
              <a:lnSpc>
                <a:spcPct val="90000"/>
              </a:lnSpc>
              <a:spcBef>
                <a:spcPts val="0"/>
              </a:spcBef>
              <a:spcAft>
                <a:spcPts val="0"/>
              </a:spcAft>
              <a:buClr>
                <a:srgbClr val="4D290A"/>
              </a:buClr>
              <a:buSzPts val="3600"/>
              <a:buFont typeface="Quattrocento Sans"/>
              <a:buNone/>
            </a:pPr>
            <a:r>
              <a:rPr b="1" lang="en-GB" sz="2200">
                <a:solidFill>
                  <a:srgbClr val="29333F"/>
                </a:solidFill>
              </a:rPr>
              <a:t>نموذج عن الواجب الأسبوعي لمجموعة الشمس</a:t>
            </a:r>
            <a:endParaRPr b="1" sz="2200"/>
          </a:p>
        </p:txBody>
      </p:sp>
      <p:pic>
        <p:nvPicPr>
          <p:cNvPr descr="Diagram&#10;&#10;Description automatically generated with medium confidence" id="531" name="Google Shape;531;g2889f396161_0_9"/>
          <p:cNvPicPr preferRelativeResize="0"/>
          <p:nvPr/>
        </p:nvPicPr>
        <p:blipFill rotWithShape="1">
          <a:blip r:embed="rId3">
            <a:alphaModFix/>
          </a:blip>
          <a:srcRect b="0" l="0" r="0" t="0"/>
          <a:stretch/>
        </p:blipFill>
        <p:spPr>
          <a:xfrm>
            <a:off x="11341125" y="6237570"/>
            <a:ext cx="850800" cy="6204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532" name="Google Shape;532;g2889f396161_0_9"/>
          <p:cNvPicPr preferRelativeResize="0"/>
          <p:nvPr/>
        </p:nvPicPr>
        <p:blipFill rotWithShape="1">
          <a:blip r:embed="rId4">
            <a:alphaModFix/>
          </a:blip>
          <a:srcRect b="24509" l="28363" r="30847" t="23542"/>
          <a:stretch/>
        </p:blipFill>
        <p:spPr>
          <a:xfrm>
            <a:off x="1971375" y="1598100"/>
            <a:ext cx="7072075" cy="48444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2889f396161_0_238"/>
          <p:cNvSpPr txBox="1"/>
          <p:nvPr>
            <p:ph type="title"/>
          </p:nvPr>
        </p:nvSpPr>
        <p:spPr>
          <a:xfrm>
            <a:off x="633625" y="736125"/>
            <a:ext cx="3681900" cy="5115600"/>
          </a:xfrm>
          <a:prstGeom prst="rect">
            <a:avLst/>
          </a:prstGeom>
          <a:noFill/>
          <a:ln>
            <a:noFill/>
          </a:ln>
        </p:spPr>
        <p:txBody>
          <a:bodyPr anchorCtr="0" anchor="b" bIns="45700" lIns="91425" spcFirstLastPara="1" rIns="91425" wrap="square" tIns="45700">
            <a:normAutofit/>
          </a:bodyPr>
          <a:lstStyle/>
          <a:p>
            <a:pPr indent="0" lvl="0" marL="0" rtl="1" algn="ctr">
              <a:lnSpc>
                <a:spcPct val="90000"/>
              </a:lnSpc>
              <a:spcBef>
                <a:spcPts val="0"/>
              </a:spcBef>
              <a:spcAft>
                <a:spcPts val="0"/>
              </a:spcAft>
              <a:buClr>
                <a:srgbClr val="4D290A"/>
              </a:buClr>
              <a:buSzPts val="3240"/>
              <a:buFont typeface="Quattrocento Sans"/>
              <a:buNone/>
            </a:pPr>
            <a:r>
              <a:rPr b="1" lang="en-GB" sz="3100">
                <a:latin typeface="Arial"/>
                <a:ea typeface="Arial"/>
                <a:cs typeface="Arial"/>
                <a:sym typeface="Arial"/>
              </a:rPr>
              <a:t>قوانين الصف</a:t>
            </a:r>
            <a:endParaRPr b="1" sz="31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b="1" sz="31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rPr lang="en-GB" sz="2500">
                <a:latin typeface="Arial"/>
                <a:ea typeface="Arial"/>
                <a:cs typeface="Arial"/>
                <a:sym typeface="Arial"/>
              </a:rPr>
              <a:t>أصغي وأنتبه جيداً</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rPr lang="en-GB" sz="2500">
                <a:latin typeface="Arial"/>
                <a:ea typeface="Arial"/>
                <a:cs typeface="Arial"/>
                <a:sym typeface="Arial"/>
              </a:rPr>
              <a:t>أحترم أصدقائي</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rPr lang="en-GB" sz="2500">
                <a:latin typeface="Arial"/>
                <a:ea typeface="Arial"/>
                <a:cs typeface="Arial"/>
                <a:sym typeface="Arial"/>
              </a:rPr>
              <a:t>أحب وأحترم الآخرين</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rPr lang="en-GB" sz="2500">
                <a:latin typeface="Arial"/>
                <a:ea typeface="Arial"/>
                <a:cs typeface="Arial"/>
                <a:sym typeface="Arial"/>
              </a:rPr>
              <a:t>أقول الكلمات اللطيفة</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rPr lang="en-GB" sz="2500">
                <a:latin typeface="Arial"/>
                <a:ea typeface="Arial"/>
                <a:cs typeface="Arial"/>
                <a:sym typeface="Arial"/>
              </a:rPr>
              <a:t>أرتب الصف وأنظف مكاني</a:t>
            </a:r>
            <a:endParaRPr sz="2500">
              <a:latin typeface="Arial"/>
              <a:ea typeface="Arial"/>
              <a:cs typeface="Arial"/>
              <a:sym typeface="Arial"/>
            </a:endParaRPr>
          </a:p>
          <a:p>
            <a:pPr indent="0" lvl="0" marL="0" rtl="1" algn="ctr">
              <a:lnSpc>
                <a:spcPct val="90000"/>
              </a:lnSpc>
              <a:spcBef>
                <a:spcPts val="0"/>
              </a:spcBef>
              <a:spcAft>
                <a:spcPts val="0"/>
              </a:spcAft>
              <a:buClr>
                <a:srgbClr val="4D290A"/>
              </a:buClr>
              <a:buSzPts val="3240"/>
              <a:buFont typeface="Quattrocento Sans"/>
              <a:buNone/>
            </a:pPr>
            <a:r>
              <a:t/>
            </a:r>
            <a:endParaRPr sz="2500">
              <a:latin typeface="Arial"/>
              <a:ea typeface="Arial"/>
              <a:cs typeface="Arial"/>
              <a:sym typeface="Arial"/>
            </a:endParaRPr>
          </a:p>
        </p:txBody>
      </p:sp>
      <p:pic>
        <p:nvPicPr>
          <p:cNvPr descr="Diagram&#10;&#10;Description automatically generated with medium confidence" id="538" name="Google Shape;538;g2889f396161_0_238"/>
          <p:cNvPicPr preferRelativeResize="0"/>
          <p:nvPr/>
        </p:nvPicPr>
        <p:blipFill rotWithShape="1">
          <a:blip r:embed="rId3">
            <a:alphaModFix/>
          </a:blip>
          <a:srcRect b="0" l="0" r="0" t="0"/>
          <a:stretch/>
        </p:blipFill>
        <p:spPr>
          <a:xfrm>
            <a:off x="11341125" y="6029325"/>
            <a:ext cx="850800" cy="82860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539" name="Google Shape;539;g2889f396161_0_238"/>
          <p:cNvPicPr preferRelativeResize="0"/>
          <p:nvPr/>
        </p:nvPicPr>
        <p:blipFill rotWithShape="1">
          <a:blip r:embed="rId4">
            <a:alphaModFix/>
          </a:blip>
          <a:srcRect b="6724" l="9731" r="14773" t="5815"/>
          <a:stretch/>
        </p:blipFill>
        <p:spPr>
          <a:xfrm>
            <a:off x="4012234" y="1006275"/>
            <a:ext cx="2910279" cy="462597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889f396161_0_468"/>
          <p:cNvSpPr txBox="1"/>
          <p:nvPr>
            <p:ph type="title"/>
          </p:nvPr>
        </p:nvSpPr>
        <p:spPr>
          <a:xfrm>
            <a:off x="1794150" y="640775"/>
            <a:ext cx="4813500" cy="793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D290A"/>
              </a:buClr>
              <a:buSzPts val="3600"/>
              <a:buFont typeface="Quattrocento Sans"/>
              <a:buNone/>
            </a:pPr>
            <a:r>
              <a:rPr lang="en-GB"/>
              <a:t>Rewards in Sun Group                 </a:t>
            </a:r>
            <a:endParaRPr/>
          </a:p>
        </p:txBody>
      </p:sp>
      <p:sp>
        <p:nvSpPr>
          <p:cNvPr id="545" name="Google Shape;545;g2889f396161_0_468"/>
          <p:cNvSpPr txBox="1"/>
          <p:nvPr>
            <p:ph idx="1" type="body"/>
          </p:nvPr>
        </p:nvSpPr>
        <p:spPr>
          <a:xfrm>
            <a:off x="234025" y="2297450"/>
            <a:ext cx="5196000" cy="4229100"/>
          </a:xfrm>
          <a:prstGeom prst="rect">
            <a:avLst/>
          </a:prstGeom>
          <a:noFill/>
          <a:ln>
            <a:noFill/>
          </a:ln>
        </p:spPr>
        <p:txBody>
          <a:bodyPr anchorCtr="0" anchor="t" bIns="45700" lIns="91425" spcFirstLastPara="1" rIns="91425" wrap="square" tIns="45700">
            <a:noAutofit/>
          </a:bodyPr>
          <a:lstStyle/>
          <a:p>
            <a:pPr indent="0" lvl="0" marL="11430" rtl="0" algn="l">
              <a:lnSpc>
                <a:spcPct val="80000"/>
              </a:lnSpc>
              <a:spcBef>
                <a:spcPts val="0"/>
              </a:spcBef>
              <a:spcAft>
                <a:spcPts val="0"/>
              </a:spcAft>
              <a:buClr>
                <a:schemeClr val="dk1"/>
              </a:buClr>
              <a:buSzPts val="2040"/>
              <a:buNone/>
            </a:pPr>
            <a:r>
              <a:rPr lang="en-GB" sz="2500"/>
              <a:t>We use a variety of reward systems: </a:t>
            </a:r>
            <a:endParaRPr sz="2500"/>
          </a:p>
          <a:p>
            <a:pPr indent="-342392" lvl="0" marL="347472" rtl="0" algn="l">
              <a:lnSpc>
                <a:spcPct val="80000"/>
              </a:lnSpc>
              <a:spcBef>
                <a:spcPts val="1800"/>
              </a:spcBef>
              <a:spcAft>
                <a:spcPts val="0"/>
              </a:spcAft>
              <a:buClr>
                <a:schemeClr val="dk1"/>
              </a:buClr>
              <a:buSzPts val="2500"/>
              <a:buChar char="•"/>
            </a:pPr>
            <a:r>
              <a:rPr lang="en-GB" sz="2500"/>
              <a:t>Visit the headteacher for reward sticker</a:t>
            </a:r>
            <a:endParaRPr sz="2500"/>
          </a:p>
          <a:p>
            <a:pPr indent="-387350" lvl="0" marL="457200" rtl="0" algn="l">
              <a:lnSpc>
                <a:spcPct val="80000"/>
              </a:lnSpc>
              <a:spcBef>
                <a:spcPts val="1800"/>
              </a:spcBef>
              <a:spcAft>
                <a:spcPts val="0"/>
              </a:spcAft>
              <a:buSzPts val="2500"/>
              <a:buChar char="•"/>
            </a:pPr>
            <a:r>
              <a:rPr lang="en-GB" sz="2500"/>
              <a:t>Star of the week will be visited by teddy bear (Arabi) </a:t>
            </a:r>
            <a:endParaRPr sz="2500"/>
          </a:p>
          <a:p>
            <a:pPr indent="-342392" lvl="0" marL="347472" rtl="0" algn="l">
              <a:lnSpc>
                <a:spcPct val="80000"/>
              </a:lnSpc>
              <a:spcBef>
                <a:spcPts val="1800"/>
              </a:spcBef>
              <a:spcAft>
                <a:spcPts val="0"/>
              </a:spcAft>
              <a:buClr>
                <a:schemeClr val="dk1"/>
              </a:buClr>
              <a:buSzPts val="2500"/>
              <a:buChar char="•"/>
            </a:pPr>
            <a:r>
              <a:rPr lang="en-GB" sz="2500"/>
              <a:t>Little gift </a:t>
            </a:r>
            <a:endParaRPr sz="2500"/>
          </a:p>
        </p:txBody>
      </p:sp>
      <p:pic>
        <p:nvPicPr>
          <p:cNvPr descr="Diagram&#10;&#10;Description automatically generated with medium confidence" id="546" name="Google Shape;546;g2889f396161_0_468"/>
          <p:cNvPicPr preferRelativeResize="0"/>
          <p:nvPr/>
        </p:nvPicPr>
        <p:blipFill rotWithShape="1">
          <a:blip r:embed="rId3">
            <a:alphaModFix/>
          </a:blip>
          <a:srcRect b="0" l="0" r="0" t="0"/>
          <a:stretch/>
        </p:blipFill>
        <p:spPr>
          <a:xfrm>
            <a:off x="11341125" y="6237570"/>
            <a:ext cx="850800" cy="62040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547" name="Google Shape;547;g2889f396161_0_468"/>
          <p:cNvSpPr txBox="1"/>
          <p:nvPr/>
        </p:nvSpPr>
        <p:spPr>
          <a:xfrm>
            <a:off x="5932325" y="1933763"/>
            <a:ext cx="5616600" cy="3837900"/>
          </a:xfrm>
          <a:prstGeom prst="rect">
            <a:avLst/>
          </a:prstGeom>
          <a:solidFill>
            <a:srgbClr val="FFF2CC"/>
          </a:solidFill>
          <a:ln>
            <a:noFill/>
          </a:ln>
        </p:spPr>
        <p:txBody>
          <a:bodyPr anchorCtr="0" anchor="t" bIns="91425" lIns="91425" spcFirstLastPara="1" rIns="91425" wrap="square" tIns="91425">
            <a:spAutoFit/>
          </a:bodyPr>
          <a:lstStyle/>
          <a:p>
            <a:pPr indent="0" lvl="0" marL="457200" marR="0" rtl="0" algn="r">
              <a:lnSpc>
                <a:spcPct val="100000"/>
              </a:lnSpc>
              <a:spcBef>
                <a:spcPts val="0"/>
              </a:spcBef>
              <a:spcAft>
                <a:spcPts val="0"/>
              </a:spcAft>
              <a:buClr>
                <a:srgbClr val="000000"/>
              </a:buClr>
              <a:buSzPts val="2800"/>
              <a:buFont typeface="Arial"/>
              <a:buNone/>
            </a:pPr>
            <a:r>
              <a:rPr b="0" i="0" lang="en-GB" sz="3200" u="none" cap="none" strike="noStrike">
                <a:solidFill>
                  <a:schemeClr val="dk1"/>
                </a:solidFill>
                <a:latin typeface="Quattrocento Sans"/>
                <a:ea typeface="Quattrocento Sans"/>
                <a:cs typeface="Quattrocento Sans"/>
                <a:sym typeface="Quattrocento Sans"/>
              </a:rPr>
              <a:t>نستخدم طرق متعددة للمكافأة</a:t>
            </a:r>
            <a:endParaRPr b="0" i="0" sz="3200" u="none" cap="none" strike="noStrike">
              <a:solidFill>
                <a:schemeClr val="dk1"/>
              </a:solidFill>
              <a:latin typeface="Quattrocento Sans"/>
              <a:ea typeface="Quattrocento Sans"/>
              <a:cs typeface="Quattrocento Sans"/>
              <a:sym typeface="Quattrocento Sans"/>
            </a:endParaRPr>
          </a:p>
          <a:p>
            <a:pPr indent="0" lvl="0" marL="0" marR="0" rtl="0" algn="r">
              <a:lnSpc>
                <a:spcPct val="100000"/>
              </a:lnSpc>
              <a:spcBef>
                <a:spcPts val="0"/>
              </a:spcBef>
              <a:spcAft>
                <a:spcPts val="0"/>
              </a:spcAft>
              <a:buClr>
                <a:srgbClr val="000000"/>
              </a:buClr>
              <a:buSzPts val="1900"/>
              <a:buFont typeface="Arial"/>
              <a:buNone/>
            </a:pPr>
            <a:r>
              <a:rPr b="0" i="0" lang="en-GB" sz="3200" u="none" cap="none" strike="noStrike">
                <a:solidFill>
                  <a:schemeClr val="dk1"/>
                </a:solidFill>
                <a:latin typeface="Quattrocento Sans"/>
                <a:ea typeface="Quattrocento Sans"/>
                <a:cs typeface="Quattrocento Sans"/>
                <a:sym typeface="Quattrocento Sans"/>
              </a:rPr>
              <a:t>زيارة مديرة المدرسة للحصول على </a:t>
            </a:r>
            <a:r>
              <a:rPr lang="en-GB" sz="3200">
                <a:solidFill>
                  <a:schemeClr val="dk1"/>
                </a:solidFill>
                <a:latin typeface="Quattrocento Sans"/>
                <a:ea typeface="Quattrocento Sans"/>
                <a:cs typeface="Quattrocento Sans"/>
                <a:sym typeface="Quattrocento Sans"/>
              </a:rPr>
              <a:t>ملصق</a:t>
            </a:r>
            <a:r>
              <a:rPr b="0" i="0" lang="en-GB" sz="3200" u="none" cap="none" strike="noStrike">
                <a:solidFill>
                  <a:schemeClr val="dk1"/>
                </a:solidFill>
                <a:latin typeface="Quattrocento Sans"/>
                <a:ea typeface="Quattrocento Sans"/>
                <a:cs typeface="Quattrocento Sans"/>
                <a:sym typeface="Quattrocento Sans"/>
              </a:rPr>
              <a:t> كمكافأة للعمل الجيد والمشاركة في القسم </a:t>
            </a:r>
            <a:endParaRPr b="0" i="0" sz="3200" u="none" cap="none" strike="noStrike">
              <a:solidFill>
                <a:schemeClr val="dk1"/>
              </a:solidFill>
              <a:latin typeface="Quattrocento Sans"/>
              <a:ea typeface="Quattrocento Sans"/>
              <a:cs typeface="Quattrocento Sans"/>
              <a:sym typeface="Quattrocento Sans"/>
            </a:endParaRPr>
          </a:p>
          <a:p>
            <a:pPr indent="0" lvl="0" marL="0" marR="0" rtl="0" algn="r">
              <a:lnSpc>
                <a:spcPct val="100000"/>
              </a:lnSpc>
              <a:spcBef>
                <a:spcPts val="0"/>
              </a:spcBef>
              <a:spcAft>
                <a:spcPts val="0"/>
              </a:spcAft>
              <a:buClr>
                <a:srgbClr val="000000"/>
              </a:buClr>
              <a:buSzPts val="1900"/>
              <a:buFont typeface="Arial"/>
              <a:buNone/>
            </a:pPr>
            <a:r>
              <a:t/>
            </a:r>
            <a:endParaRPr b="0" i="0" sz="3200" u="none" cap="none" strike="noStrike">
              <a:solidFill>
                <a:schemeClr val="dk1"/>
              </a:solidFill>
              <a:latin typeface="Quattrocento Sans"/>
              <a:ea typeface="Quattrocento Sans"/>
              <a:cs typeface="Quattrocento Sans"/>
              <a:sym typeface="Quattrocento Sans"/>
            </a:endParaRPr>
          </a:p>
          <a:p>
            <a:pPr indent="0" lvl="0" marL="0" marR="0" rtl="0" algn="r">
              <a:lnSpc>
                <a:spcPct val="100000"/>
              </a:lnSpc>
              <a:spcBef>
                <a:spcPts val="800"/>
              </a:spcBef>
              <a:spcAft>
                <a:spcPts val="0"/>
              </a:spcAft>
              <a:buClr>
                <a:srgbClr val="000000"/>
              </a:buClr>
              <a:buSzPts val="3200"/>
              <a:buFont typeface="Arial"/>
              <a:buNone/>
            </a:pPr>
            <a:r>
              <a:rPr b="0" i="0" lang="en-GB" sz="3200" u="none" cap="none" strike="noStrike">
                <a:solidFill>
                  <a:srgbClr val="7F3A06"/>
                </a:solidFill>
                <a:latin typeface="Calibri"/>
                <a:ea typeface="Calibri"/>
                <a:cs typeface="Calibri"/>
                <a:sym typeface="Calibri"/>
              </a:rPr>
              <a:t>نجم الأسبوع سيزوره دبدوب عربي   </a:t>
            </a:r>
            <a:endParaRPr b="0" i="0" sz="3200" u="none" cap="none" strike="noStrike">
              <a:solidFill>
                <a:srgbClr val="7F3A06"/>
              </a:solidFill>
              <a:latin typeface="Calibri"/>
              <a:ea typeface="Calibri"/>
              <a:cs typeface="Calibri"/>
              <a:sym typeface="Calibri"/>
            </a:endParaRPr>
          </a:p>
          <a:p>
            <a:pPr indent="0" lvl="0" marL="0" marR="0" rtl="0" algn="r">
              <a:lnSpc>
                <a:spcPct val="100000"/>
              </a:lnSpc>
              <a:spcBef>
                <a:spcPts val="800"/>
              </a:spcBef>
              <a:spcAft>
                <a:spcPts val="0"/>
              </a:spcAft>
              <a:buClr>
                <a:srgbClr val="000000"/>
              </a:buClr>
              <a:buSzPts val="3200"/>
              <a:buFont typeface="Arial"/>
              <a:buNone/>
            </a:pPr>
            <a:r>
              <a:t/>
            </a:r>
            <a:endParaRPr b="0" i="0" sz="3200" u="none" cap="none" strike="noStrike">
              <a:solidFill>
                <a:srgbClr val="7F3A06"/>
              </a:solidFill>
              <a:latin typeface="Calibri"/>
              <a:ea typeface="Calibri"/>
              <a:cs typeface="Calibri"/>
              <a:sym typeface="Calibri"/>
            </a:endParaRPr>
          </a:p>
          <a:p>
            <a:pPr indent="0" lvl="0" marL="0" marR="0" rtl="0" algn="r">
              <a:lnSpc>
                <a:spcPct val="107000"/>
              </a:lnSpc>
              <a:spcBef>
                <a:spcPts val="0"/>
              </a:spcBef>
              <a:spcAft>
                <a:spcPts val="0"/>
              </a:spcAft>
              <a:buClr>
                <a:srgbClr val="000000"/>
              </a:buClr>
              <a:buSzPts val="3200"/>
              <a:buFont typeface="Arial"/>
              <a:buNone/>
            </a:pPr>
            <a:r>
              <a:rPr b="0" i="0" lang="en-GB" sz="3200" u="none" cap="none" strike="noStrike">
                <a:solidFill>
                  <a:srgbClr val="7F3A06"/>
                </a:solidFill>
                <a:latin typeface="Calibri"/>
                <a:ea typeface="Calibri"/>
                <a:cs typeface="Calibri"/>
                <a:sym typeface="Calibri"/>
              </a:rPr>
              <a:t>هدية صغيرة لمكافأة الأطفال وتشجيعهم </a:t>
            </a:r>
            <a:endParaRPr b="0" i="0" sz="3200" u="none" cap="none" strike="noStrike">
              <a:solidFill>
                <a:schemeClr val="dk1"/>
              </a:solidFill>
              <a:latin typeface="Quattrocento Sans"/>
              <a:ea typeface="Quattrocento Sans"/>
              <a:cs typeface="Quattrocento Sans"/>
              <a:sym typeface="Quattrocento Sans"/>
            </a:endParaRPr>
          </a:p>
        </p:txBody>
      </p:sp>
      <p:pic>
        <p:nvPicPr>
          <p:cNvPr id="548" name="Google Shape;548;g2889f396161_0_468"/>
          <p:cNvPicPr preferRelativeResize="0"/>
          <p:nvPr/>
        </p:nvPicPr>
        <p:blipFill rotWithShape="1">
          <a:blip r:embed="rId4">
            <a:alphaModFix/>
          </a:blip>
          <a:srcRect b="0" l="0" r="0" t="0"/>
          <a:stretch/>
        </p:blipFill>
        <p:spPr>
          <a:xfrm>
            <a:off x="4198946" y="4533876"/>
            <a:ext cx="1404257" cy="1790244"/>
          </a:xfrm>
          <a:prstGeom prst="rect">
            <a:avLst/>
          </a:prstGeom>
          <a:noFill/>
          <a:ln>
            <a:noFill/>
          </a:ln>
        </p:spPr>
      </p:pic>
      <p:sp>
        <p:nvSpPr>
          <p:cNvPr id="549" name="Google Shape;549;g2889f396161_0_468"/>
          <p:cNvSpPr txBox="1"/>
          <p:nvPr/>
        </p:nvSpPr>
        <p:spPr>
          <a:xfrm>
            <a:off x="7604234" y="750975"/>
            <a:ext cx="3053257" cy="683234"/>
          </a:xfrm>
          <a:prstGeom prst="rect">
            <a:avLst/>
          </a:prstGeom>
          <a:solidFill>
            <a:srgbClr val="FFF2CC"/>
          </a:solid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rgbClr val="4D290A"/>
                </a:solidFill>
                <a:latin typeface="Quattrocento Sans"/>
                <a:ea typeface="Quattrocento Sans"/>
                <a:cs typeface="Quattrocento Sans"/>
                <a:sym typeface="Quattrocento Sans"/>
              </a:rPr>
              <a:t>اكتساب المكافآت</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1"/>
          <p:cNvSpPr txBox="1"/>
          <p:nvPr>
            <p:ph idx="1" type="body"/>
          </p:nvPr>
        </p:nvSpPr>
        <p:spPr>
          <a:xfrm>
            <a:off x="12" y="2271879"/>
            <a:ext cx="4954500" cy="4188000"/>
          </a:xfrm>
          <a:prstGeom prst="rect">
            <a:avLst/>
          </a:prstGeom>
          <a:noFill/>
          <a:ln>
            <a:noFill/>
          </a:ln>
        </p:spPr>
        <p:txBody>
          <a:bodyPr anchorCtr="0" anchor="t" bIns="45700" lIns="91425" spcFirstLastPara="1" rIns="91425" wrap="square" tIns="45700">
            <a:normAutofit fontScale="92500" lnSpcReduction="10000"/>
          </a:bodyPr>
          <a:lstStyle/>
          <a:p>
            <a:pPr indent="-195072" lvl="0" marL="347472" rtl="0" algn="l">
              <a:lnSpc>
                <a:spcPct val="100000"/>
              </a:lnSpc>
              <a:spcBef>
                <a:spcPts val="0"/>
              </a:spcBef>
              <a:spcAft>
                <a:spcPts val="0"/>
              </a:spcAft>
              <a:buClr>
                <a:schemeClr val="dk1"/>
              </a:buClr>
              <a:buSzPct val="108108"/>
              <a:buNone/>
            </a:pPr>
            <a:r>
              <a:t/>
            </a:r>
            <a:endParaRPr/>
          </a:p>
          <a:p>
            <a:pPr indent="-309372" lvl="0" marL="347472" rtl="0" algn="l">
              <a:lnSpc>
                <a:spcPct val="100000"/>
              </a:lnSpc>
              <a:spcBef>
                <a:spcPts val="1800"/>
              </a:spcBef>
              <a:spcAft>
                <a:spcPts val="0"/>
              </a:spcAft>
              <a:buClr>
                <a:schemeClr val="dk2"/>
              </a:buClr>
              <a:buSzPct val="81081"/>
              <a:buChar char="•"/>
            </a:pPr>
            <a:r>
              <a:rPr b="1" lang="en-GB">
                <a:solidFill>
                  <a:schemeClr val="dk2"/>
                </a:solidFill>
              </a:rPr>
              <a:t>Lunch box – no nuts or fizzy drinks please</a:t>
            </a:r>
            <a:endParaRPr b="1">
              <a:solidFill>
                <a:schemeClr val="dk2"/>
              </a:solidFill>
            </a:endParaRPr>
          </a:p>
          <a:p>
            <a:pPr indent="-309372" lvl="0" marL="347472" rtl="0" algn="l">
              <a:lnSpc>
                <a:spcPct val="100000"/>
              </a:lnSpc>
              <a:spcBef>
                <a:spcPts val="1800"/>
              </a:spcBef>
              <a:spcAft>
                <a:spcPts val="0"/>
              </a:spcAft>
              <a:buClr>
                <a:schemeClr val="dk2"/>
              </a:buClr>
              <a:buSzPct val="81081"/>
              <a:buChar char="•"/>
            </a:pPr>
            <a:r>
              <a:rPr b="1" lang="en-GB">
                <a:solidFill>
                  <a:schemeClr val="dk2"/>
                </a:solidFill>
              </a:rPr>
              <a:t>Water bottle </a:t>
            </a:r>
            <a:endParaRPr b="1">
              <a:solidFill>
                <a:schemeClr val="dk2"/>
              </a:solidFill>
            </a:endParaRPr>
          </a:p>
          <a:p>
            <a:pPr indent="-309372" lvl="0" marL="347472" rtl="0" algn="l">
              <a:lnSpc>
                <a:spcPct val="100000"/>
              </a:lnSpc>
              <a:spcBef>
                <a:spcPts val="1800"/>
              </a:spcBef>
              <a:spcAft>
                <a:spcPts val="0"/>
              </a:spcAft>
              <a:buClr>
                <a:schemeClr val="dk2"/>
              </a:buClr>
              <a:buSzPct val="81081"/>
              <a:buChar char="•"/>
            </a:pPr>
            <a:r>
              <a:rPr b="1" lang="en-GB">
                <a:solidFill>
                  <a:schemeClr val="dk2"/>
                </a:solidFill>
              </a:rPr>
              <a:t>Bag to hold all your child’s belongings</a:t>
            </a:r>
            <a:endParaRPr b="1">
              <a:solidFill>
                <a:schemeClr val="dk2"/>
              </a:solidFill>
            </a:endParaRPr>
          </a:p>
          <a:p>
            <a:pPr indent="-309372" lvl="0" marL="347472" rtl="0" algn="l">
              <a:lnSpc>
                <a:spcPct val="100000"/>
              </a:lnSpc>
              <a:spcBef>
                <a:spcPts val="1800"/>
              </a:spcBef>
              <a:spcAft>
                <a:spcPts val="0"/>
              </a:spcAft>
              <a:buClr>
                <a:schemeClr val="dk2"/>
              </a:buClr>
              <a:buSzPct val="81081"/>
              <a:buChar char="•"/>
            </a:pPr>
            <a:r>
              <a:rPr b="1" lang="en-GB">
                <a:solidFill>
                  <a:schemeClr val="dk2"/>
                </a:solidFill>
              </a:rPr>
              <a:t>Books</a:t>
            </a:r>
            <a:endParaRPr b="1">
              <a:solidFill>
                <a:schemeClr val="dk2"/>
              </a:solidFill>
            </a:endParaRPr>
          </a:p>
          <a:p>
            <a:pPr indent="-309372" lvl="0" marL="347472" rtl="0" algn="l">
              <a:lnSpc>
                <a:spcPct val="100000"/>
              </a:lnSpc>
              <a:spcBef>
                <a:spcPts val="1800"/>
              </a:spcBef>
              <a:spcAft>
                <a:spcPts val="0"/>
              </a:spcAft>
              <a:buClr>
                <a:schemeClr val="dk2"/>
              </a:buClr>
              <a:buSzPct val="81081"/>
              <a:buChar char="•"/>
            </a:pPr>
            <a:r>
              <a:rPr b="1" lang="en-GB">
                <a:solidFill>
                  <a:schemeClr val="dk2"/>
                </a:solidFill>
              </a:rPr>
              <a:t>Pencil case</a:t>
            </a:r>
            <a:endParaRPr b="1">
              <a:solidFill>
                <a:schemeClr val="dk2"/>
              </a:solidFill>
            </a:endParaRPr>
          </a:p>
          <a:p>
            <a:pPr indent="-309372" lvl="0" marL="347472" rtl="0" algn="l">
              <a:lnSpc>
                <a:spcPct val="100000"/>
              </a:lnSpc>
              <a:spcBef>
                <a:spcPts val="1800"/>
              </a:spcBef>
              <a:spcAft>
                <a:spcPts val="0"/>
              </a:spcAft>
              <a:buClr>
                <a:schemeClr val="dk1"/>
              </a:buClr>
              <a:buSzPct val="81081"/>
              <a:buChar char="•"/>
            </a:pPr>
            <a:r>
              <a:rPr b="1" lang="en-GB">
                <a:solidFill>
                  <a:schemeClr val="dk2"/>
                </a:solidFill>
              </a:rPr>
              <a:t>Everything to be labelled pleas</a:t>
            </a:r>
            <a:r>
              <a:rPr b="1" lang="en-GB">
                <a:solidFill>
                  <a:srgbClr val="000000"/>
                </a:solidFill>
              </a:rPr>
              <a:t>e</a:t>
            </a:r>
            <a:endParaRPr b="1">
              <a:solidFill>
                <a:srgbClr val="000000"/>
              </a:solidFill>
            </a:endParaRPr>
          </a:p>
        </p:txBody>
      </p:sp>
      <p:sp>
        <p:nvSpPr>
          <p:cNvPr id="555" name="Google Shape;555;p11"/>
          <p:cNvSpPr txBox="1"/>
          <p:nvPr>
            <p:ph idx="2" type="body"/>
          </p:nvPr>
        </p:nvSpPr>
        <p:spPr>
          <a:xfrm>
            <a:off x="5468166" y="3201867"/>
            <a:ext cx="4951500" cy="3258000"/>
          </a:xfrm>
          <a:prstGeom prst="rect">
            <a:avLst/>
          </a:prstGeom>
          <a:noFill/>
          <a:ln>
            <a:noFill/>
          </a:ln>
        </p:spPr>
        <p:txBody>
          <a:bodyPr anchorCtr="0" anchor="t" bIns="45700" lIns="91425" spcFirstLastPara="1" rIns="91425" wrap="square" tIns="45700">
            <a:normAutofit fontScale="92500" lnSpcReduction="20000"/>
          </a:bodyPr>
          <a:lstStyle/>
          <a:p>
            <a:pPr indent="-195072" lvl="0" marL="347472" rtl="0" algn="r">
              <a:lnSpc>
                <a:spcPct val="100000"/>
              </a:lnSpc>
              <a:spcBef>
                <a:spcPts val="0"/>
              </a:spcBef>
              <a:spcAft>
                <a:spcPts val="0"/>
              </a:spcAft>
              <a:buClr>
                <a:schemeClr val="dk2"/>
              </a:buClr>
              <a:buSzPct val="42176"/>
              <a:buNone/>
            </a:pPr>
            <a:r>
              <a:rPr b="1" lang="en-GB" sz="2608">
                <a:solidFill>
                  <a:schemeClr val="dk2"/>
                </a:solidFill>
                <a:latin typeface="Arial"/>
                <a:ea typeface="Arial"/>
                <a:cs typeface="Arial"/>
                <a:sym typeface="Arial"/>
              </a:rPr>
              <a:t>علبة الغداء للأطفال - من فضلكم دون مكسرات</a:t>
            </a:r>
            <a:endParaRPr b="1" sz="2608">
              <a:solidFill>
                <a:schemeClr val="dk2"/>
              </a:solidFill>
              <a:latin typeface="Arial"/>
              <a:ea typeface="Arial"/>
              <a:cs typeface="Arial"/>
              <a:sym typeface="Arial"/>
            </a:endParaRPr>
          </a:p>
          <a:p>
            <a:pPr indent="0" lvl="0" marL="0" rtl="1" algn="r">
              <a:lnSpc>
                <a:spcPct val="100000"/>
              </a:lnSpc>
              <a:spcBef>
                <a:spcPts val="0"/>
              </a:spcBef>
              <a:spcAft>
                <a:spcPts val="0"/>
              </a:spcAft>
              <a:buClr>
                <a:schemeClr val="dk2"/>
              </a:buClr>
              <a:buSzPct val="42176"/>
              <a:buFont typeface="Arial"/>
              <a:buNone/>
            </a:pPr>
            <a:r>
              <a:rPr b="1" lang="en-GB" sz="2608">
                <a:solidFill>
                  <a:schemeClr val="dk2"/>
                </a:solidFill>
                <a:latin typeface="Arial"/>
                <a:ea typeface="Arial"/>
                <a:cs typeface="Arial"/>
                <a:sym typeface="Arial"/>
              </a:rPr>
              <a:t>قارورة الماء</a:t>
            </a:r>
            <a:endParaRPr b="1" sz="2608">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2176"/>
              <a:buNone/>
            </a:pPr>
            <a:r>
              <a:rPr b="1" lang="en-GB" sz="2608">
                <a:solidFill>
                  <a:schemeClr val="dk2"/>
                </a:solidFill>
                <a:latin typeface="Arial"/>
                <a:ea typeface="Arial"/>
                <a:cs typeface="Arial"/>
                <a:sym typeface="Arial"/>
              </a:rPr>
              <a:t>حقيبة حمل كل متعلقات طفلك</a:t>
            </a:r>
            <a:endParaRPr b="1" sz="2608">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2176"/>
              <a:buFont typeface="Arial"/>
              <a:buNone/>
            </a:pPr>
            <a:r>
              <a:t/>
            </a:r>
            <a:endParaRPr b="1" sz="2608">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2176"/>
              <a:buNone/>
            </a:pPr>
            <a:r>
              <a:rPr b="1" lang="en-GB" sz="2608">
                <a:solidFill>
                  <a:schemeClr val="dk2"/>
                </a:solidFill>
                <a:latin typeface="Arial"/>
                <a:ea typeface="Arial"/>
                <a:cs typeface="Arial"/>
                <a:sym typeface="Arial"/>
              </a:rPr>
              <a:t>كتب المدرسية</a:t>
            </a:r>
            <a:endParaRPr b="1" sz="2608">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2176"/>
              <a:buFont typeface="Arial"/>
              <a:buNone/>
            </a:pPr>
            <a:r>
              <a:t/>
            </a:r>
            <a:endParaRPr b="1" sz="2608">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2176"/>
              <a:buNone/>
            </a:pPr>
            <a:r>
              <a:rPr b="1" lang="en-GB" sz="2608">
                <a:solidFill>
                  <a:schemeClr val="dk2"/>
                </a:solidFill>
                <a:latin typeface="Arial"/>
                <a:ea typeface="Arial"/>
                <a:cs typeface="Arial"/>
                <a:sym typeface="Arial"/>
              </a:rPr>
              <a:t>مقلمة</a:t>
            </a:r>
            <a:endParaRPr b="1" sz="2608">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2176"/>
              <a:buFont typeface="Arial"/>
              <a:buNone/>
            </a:pPr>
            <a:r>
              <a:t/>
            </a:r>
            <a:endParaRPr b="1" sz="2608">
              <a:solidFill>
                <a:schemeClr val="dk2"/>
              </a:solidFill>
              <a:latin typeface="Arial"/>
              <a:ea typeface="Arial"/>
              <a:cs typeface="Arial"/>
              <a:sym typeface="Arial"/>
            </a:endParaRPr>
          </a:p>
          <a:p>
            <a:pPr indent="-195072" lvl="0" marL="347472" rtl="0" algn="r">
              <a:lnSpc>
                <a:spcPct val="100000"/>
              </a:lnSpc>
              <a:spcBef>
                <a:spcPts val="0"/>
              </a:spcBef>
              <a:spcAft>
                <a:spcPts val="0"/>
              </a:spcAft>
              <a:buClr>
                <a:schemeClr val="dk2"/>
              </a:buClr>
              <a:buSzPct val="42176"/>
              <a:buFont typeface="Arial"/>
              <a:buNone/>
            </a:pPr>
            <a:r>
              <a:rPr b="1" lang="en-GB" sz="2608">
                <a:solidFill>
                  <a:schemeClr val="dk2"/>
                </a:solidFill>
                <a:latin typeface="Arial"/>
                <a:ea typeface="Arial"/>
                <a:cs typeface="Arial"/>
                <a:sym typeface="Arial"/>
              </a:rPr>
              <a:t>تسمية أغراض طفلك من فضلك</a:t>
            </a:r>
            <a:endParaRPr b="1" sz="2608">
              <a:solidFill>
                <a:schemeClr val="dk2"/>
              </a:solidFill>
              <a:latin typeface="Arial"/>
              <a:ea typeface="Arial"/>
              <a:cs typeface="Arial"/>
              <a:sym typeface="Arial"/>
            </a:endParaRPr>
          </a:p>
          <a:p>
            <a:pPr indent="-195072" lvl="0" marL="347472" rtl="0" algn="l">
              <a:lnSpc>
                <a:spcPct val="100000"/>
              </a:lnSpc>
              <a:spcBef>
                <a:spcPts val="0"/>
              </a:spcBef>
              <a:spcAft>
                <a:spcPts val="0"/>
              </a:spcAft>
              <a:buClr>
                <a:schemeClr val="dk1"/>
              </a:buClr>
              <a:buSzPct val="100000"/>
              <a:buNone/>
            </a:pPr>
            <a:r>
              <a:t/>
            </a:r>
            <a:endParaRPr>
              <a:latin typeface="Arial"/>
              <a:ea typeface="Arial"/>
              <a:cs typeface="Arial"/>
              <a:sym typeface="Arial"/>
            </a:endParaRPr>
          </a:p>
        </p:txBody>
      </p:sp>
      <p:sp>
        <p:nvSpPr>
          <p:cNvPr id="556" name="Google Shape;556;p11"/>
          <p:cNvSpPr/>
          <p:nvPr/>
        </p:nvSpPr>
        <p:spPr>
          <a:xfrm>
            <a:off x="2521250" y="152400"/>
            <a:ext cx="3684300" cy="2291700"/>
          </a:xfrm>
          <a:prstGeom prst="wedgeEllipseCallout">
            <a:avLst>
              <a:gd fmla="val 51151" name="adj1"/>
              <a:gd fmla="val 8409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3100" u="none" cap="none" strike="noStrike">
                <a:solidFill>
                  <a:schemeClr val="dk2"/>
                </a:solidFill>
                <a:latin typeface="Quattrocento Sans"/>
                <a:ea typeface="Quattrocento Sans"/>
                <a:cs typeface="Quattrocento Sans"/>
                <a:sym typeface="Quattrocento Sans"/>
              </a:rPr>
              <a:t>What to bring to school </a:t>
            </a:r>
            <a:r>
              <a:rPr b="0" i="0" lang="en-GB" sz="3100" u="none" cap="none" strike="noStrike">
                <a:solidFill>
                  <a:srgbClr val="4D290A"/>
                </a:solidFill>
                <a:latin typeface="Quattrocento Sans"/>
                <a:ea typeface="Quattrocento Sans"/>
                <a:cs typeface="Quattrocento Sans"/>
                <a:sym typeface="Quattrocento Sans"/>
              </a:rPr>
              <a:t>              </a:t>
            </a:r>
            <a:r>
              <a:rPr b="1" i="0" lang="en-GB" sz="3100" u="none" cap="none" strike="noStrike">
                <a:solidFill>
                  <a:schemeClr val="dk2"/>
                </a:solidFill>
                <a:highlight>
                  <a:srgbClr val="D9EAD3"/>
                </a:highlight>
                <a:latin typeface="Quattrocento Sans"/>
                <a:ea typeface="Quattrocento Sans"/>
                <a:cs typeface="Quattrocento Sans"/>
                <a:sym typeface="Quattrocento Sans"/>
              </a:rPr>
              <a:t>اللوازم المدرسية</a:t>
            </a:r>
            <a:endParaRPr b="1" i="0" sz="900" u="none" cap="none" strike="noStrike">
              <a:solidFill>
                <a:schemeClr val="dk2"/>
              </a:solidFill>
              <a:highlight>
                <a:srgbClr val="D9EAD3"/>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2"/>
          <p:cNvSpPr txBox="1"/>
          <p:nvPr>
            <p:ph idx="1" type="body"/>
          </p:nvPr>
        </p:nvSpPr>
        <p:spPr>
          <a:xfrm>
            <a:off x="329050" y="2690250"/>
            <a:ext cx="5504100" cy="3858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SzPct val="85990"/>
              <a:buNone/>
            </a:pPr>
            <a:r>
              <a:rPr lang="en-GB" sz="8373">
                <a:solidFill>
                  <a:schemeClr val="dk2"/>
                </a:solidFill>
              </a:rPr>
              <a:t>Our doors open at 9:50am</a:t>
            </a:r>
            <a:endParaRPr sz="8373">
              <a:solidFill>
                <a:schemeClr val="dk2"/>
              </a:solidFill>
            </a:endParaRPr>
          </a:p>
          <a:p>
            <a:pPr indent="0" lvl="0" marL="0" rtl="0" algn="l">
              <a:lnSpc>
                <a:spcPct val="100000"/>
              </a:lnSpc>
              <a:spcBef>
                <a:spcPts val="1800"/>
              </a:spcBef>
              <a:spcAft>
                <a:spcPts val="0"/>
              </a:spcAft>
              <a:buSzPct val="85990"/>
              <a:buNone/>
            </a:pPr>
            <a:r>
              <a:rPr lang="en-GB" sz="8373">
                <a:solidFill>
                  <a:schemeClr val="dk2"/>
                </a:solidFill>
              </a:rPr>
              <a:t>Classes start promptly at 10am and finish at 1:30pm</a:t>
            </a:r>
            <a:endParaRPr sz="8373">
              <a:solidFill>
                <a:schemeClr val="dk2"/>
              </a:solidFill>
            </a:endParaRPr>
          </a:p>
          <a:p>
            <a:pPr indent="0" lvl="0" marL="0" rtl="0" algn="l">
              <a:lnSpc>
                <a:spcPct val="100000"/>
              </a:lnSpc>
              <a:spcBef>
                <a:spcPts val="1800"/>
              </a:spcBef>
              <a:spcAft>
                <a:spcPts val="0"/>
              </a:spcAft>
              <a:buSzPct val="85990"/>
              <a:buNone/>
            </a:pPr>
            <a:r>
              <a:rPr lang="en-GB" sz="8373">
                <a:solidFill>
                  <a:schemeClr val="dk2"/>
                </a:solidFill>
              </a:rPr>
              <a:t>Parents are not permitted to enter classes/school for health and safety reasons</a:t>
            </a:r>
            <a:endParaRPr sz="8373">
              <a:solidFill>
                <a:schemeClr val="dk2"/>
              </a:solidFill>
            </a:endParaRPr>
          </a:p>
          <a:p>
            <a:pPr indent="0" lvl="0" marL="0" rtl="0" algn="l">
              <a:lnSpc>
                <a:spcPct val="100000"/>
              </a:lnSpc>
              <a:spcBef>
                <a:spcPts val="1800"/>
              </a:spcBef>
              <a:spcAft>
                <a:spcPts val="0"/>
              </a:spcAft>
              <a:buSzPct val="85989"/>
              <a:buNone/>
            </a:pPr>
            <a:r>
              <a:rPr lang="en-GB" sz="8373">
                <a:solidFill>
                  <a:schemeClr val="dk2"/>
                </a:solidFill>
              </a:rPr>
              <a:t>If someone other than the parent is collecting your child – you must inform the class teacher and message Ms Zoubida: 07903647907</a:t>
            </a:r>
            <a:endParaRPr sz="8373">
              <a:solidFill>
                <a:schemeClr val="dk2"/>
              </a:solidFill>
            </a:endParaRPr>
          </a:p>
          <a:p>
            <a:pPr indent="0" lvl="0" marL="0" rtl="0" algn="l">
              <a:lnSpc>
                <a:spcPct val="100000"/>
              </a:lnSpc>
              <a:spcBef>
                <a:spcPts val="1800"/>
              </a:spcBef>
              <a:spcAft>
                <a:spcPts val="0"/>
              </a:spcAft>
              <a:buSzPct val="85990"/>
              <a:buNone/>
            </a:pPr>
            <a:r>
              <a:rPr lang="en-GB" sz="8373">
                <a:solidFill>
                  <a:schemeClr val="dk2"/>
                </a:solidFill>
              </a:rPr>
              <a:t>For arrival and collection, please line up outside the classroom</a:t>
            </a:r>
            <a:endParaRPr sz="8373">
              <a:solidFill>
                <a:schemeClr val="dk2"/>
              </a:solidFill>
            </a:endParaRPr>
          </a:p>
          <a:p>
            <a:pPr indent="0" lvl="0" marL="0" rtl="0" algn="l">
              <a:lnSpc>
                <a:spcPct val="100000"/>
              </a:lnSpc>
              <a:spcBef>
                <a:spcPts val="1800"/>
              </a:spcBef>
              <a:spcAft>
                <a:spcPts val="0"/>
              </a:spcAft>
              <a:buClr>
                <a:schemeClr val="dk1"/>
              </a:buClr>
              <a:buSzPct val="100000"/>
              <a:buNone/>
            </a:pPr>
            <a:r>
              <a:t/>
            </a:r>
            <a:endParaRPr/>
          </a:p>
          <a:p>
            <a:pPr indent="0" lvl="0" marL="0" rtl="0" algn="l">
              <a:lnSpc>
                <a:spcPct val="100000"/>
              </a:lnSpc>
              <a:spcBef>
                <a:spcPts val="1800"/>
              </a:spcBef>
              <a:spcAft>
                <a:spcPts val="0"/>
              </a:spcAft>
              <a:buClr>
                <a:schemeClr val="dk1"/>
              </a:buClr>
              <a:buSzPct val="100000"/>
              <a:buNone/>
            </a:pPr>
            <a:r>
              <a:t/>
            </a:r>
            <a:endParaRPr/>
          </a:p>
        </p:txBody>
      </p:sp>
      <p:sp>
        <p:nvSpPr>
          <p:cNvPr id="562" name="Google Shape;562;p12"/>
          <p:cNvSpPr txBox="1"/>
          <p:nvPr>
            <p:ph idx="2" type="body"/>
          </p:nvPr>
        </p:nvSpPr>
        <p:spPr>
          <a:xfrm>
            <a:off x="5585100" y="2364431"/>
            <a:ext cx="5504100" cy="4064700"/>
          </a:xfrm>
          <a:prstGeom prst="rect">
            <a:avLst/>
          </a:prstGeom>
          <a:noFill/>
          <a:ln>
            <a:noFill/>
          </a:ln>
        </p:spPr>
        <p:txBody>
          <a:bodyPr anchorCtr="0" anchor="t" bIns="45700" lIns="91425" spcFirstLastPara="1" rIns="91425" wrap="square" tIns="45700">
            <a:spAutoFit/>
          </a:bodyPr>
          <a:lstStyle/>
          <a:p>
            <a:pPr indent="-217932" lvl="0" marL="347472" rtl="0" algn="r">
              <a:lnSpc>
                <a:spcPct val="80000"/>
              </a:lnSpc>
              <a:spcBef>
                <a:spcPts val="0"/>
              </a:spcBef>
              <a:spcAft>
                <a:spcPts val="0"/>
              </a:spcAft>
              <a:buClr>
                <a:schemeClr val="dk2"/>
              </a:buClr>
              <a:buSzPts val="935"/>
              <a:buNone/>
            </a:pPr>
            <a:r>
              <a:t/>
            </a:r>
            <a:endParaRPr sz="22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lang="en-GB" sz="2240">
                <a:solidFill>
                  <a:schemeClr val="dk2"/>
                </a:solidFill>
                <a:latin typeface="Arial"/>
                <a:ea typeface="Arial"/>
                <a:cs typeface="Arial"/>
                <a:sym typeface="Arial"/>
              </a:rPr>
              <a:t>تفتح أبواب المدرسة الساعة 9:50 صباحًا</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latin typeface="Arial"/>
                <a:ea typeface="Arial"/>
                <a:cs typeface="Arial"/>
                <a:sym typeface="Arial"/>
              </a:rPr>
              <a:t>موعد </a:t>
            </a:r>
            <a:r>
              <a:rPr lang="en-GB" sz="2340">
                <a:solidFill>
                  <a:schemeClr val="dk2"/>
                </a:solidFill>
                <a:latin typeface="Arial"/>
                <a:ea typeface="Arial"/>
                <a:cs typeface="Arial"/>
                <a:sym typeface="Arial"/>
              </a:rPr>
              <a:t>بدء</a:t>
            </a:r>
            <a:r>
              <a:rPr lang="en-GB" sz="2340">
                <a:solidFill>
                  <a:schemeClr val="dk2"/>
                </a:solidFill>
                <a:latin typeface="Arial"/>
                <a:ea typeface="Arial"/>
                <a:cs typeface="Arial"/>
                <a:sym typeface="Arial"/>
              </a:rPr>
              <a:t> الحصة من الساعة 10 صباحًا وتنتهي</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latin typeface="Arial"/>
                <a:ea typeface="Arial"/>
                <a:cs typeface="Arial"/>
                <a:sym typeface="Arial"/>
              </a:rPr>
              <a:t> الى الساعة  1:30 ظهرًا </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latin typeface="Arial"/>
                <a:ea typeface="Arial"/>
                <a:cs typeface="Arial"/>
                <a:sym typeface="Arial"/>
              </a:rPr>
              <a:t>لا يُسمح لأولياء الأمر دخول الفصول الدراسية / المدرسة ل</a:t>
            </a:r>
            <a:r>
              <a:rPr lang="en-GB" sz="2200">
                <a:solidFill>
                  <a:schemeClr val="dk2"/>
                </a:solidFill>
                <a:latin typeface="Arial"/>
                <a:ea typeface="Arial"/>
                <a:cs typeface="Arial"/>
                <a:sym typeface="Arial"/>
              </a:rPr>
              <a:t>مراعاة صحة وسلامة الطلاب والموظفين</a:t>
            </a:r>
            <a:endParaRPr sz="22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lang="en-GB" sz="2340">
                <a:solidFill>
                  <a:schemeClr val="dk2"/>
                </a:solidFill>
                <a:latin typeface="Arial"/>
                <a:ea typeface="Arial"/>
                <a:cs typeface="Arial"/>
                <a:sym typeface="Arial"/>
              </a:rPr>
              <a:t>يجب إبلاغ معلمة الفصل وإرسال رسالة إلى مس زبيدة في حالة عدم وجود الأهل في آخر اليوم</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rPr lang="en-GB" sz="2340">
                <a:solidFill>
                  <a:schemeClr val="dk2"/>
                </a:solidFill>
                <a:latin typeface="Arial"/>
                <a:ea typeface="Arial"/>
                <a:cs typeface="Arial"/>
                <a:sym typeface="Arial"/>
              </a:rPr>
              <a:t>يرجى الاصطفاف خارج الفصل عند الوصول</a:t>
            </a:r>
            <a:r>
              <a:rPr lang="en-GB" sz="2240">
                <a:solidFill>
                  <a:schemeClr val="dk2"/>
                </a:solidFill>
                <a:latin typeface="Arial"/>
                <a:ea typeface="Arial"/>
                <a:cs typeface="Arial"/>
                <a:sym typeface="Arial"/>
              </a:rPr>
              <a:t> والاستلام</a:t>
            </a:r>
            <a:endParaRPr sz="2240">
              <a:solidFill>
                <a:schemeClr val="dk2"/>
              </a:solidFill>
              <a:latin typeface="Arial"/>
              <a:ea typeface="Arial"/>
              <a:cs typeface="Arial"/>
              <a:sym typeface="Arial"/>
            </a:endParaRPr>
          </a:p>
          <a:p>
            <a:pPr indent="-217932" lvl="0" marL="347472" rtl="0" algn="l">
              <a:lnSpc>
                <a:spcPct val="80000"/>
              </a:lnSpc>
              <a:spcBef>
                <a:spcPts val="0"/>
              </a:spcBef>
              <a:spcAft>
                <a:spcPts val="0"/>
              </a:spcAft>
              <a:buClr>
                <a:schemeClr val="dk1"/>
              </a:buClr>
              <a:buSzPts val="2040"/>
              <a:buNone/>
            </a:pPr>
            <a:r>
              <a:t/>
            </a:r>
            <a:endParaRPr sz="2040">
              <a:latin typeface="Arial"/>
              <a:ea typeface="Arial"/>
              <a:cs typeface="Arial"/>
              <a:sym typeface="Arial"/>
            </a:endParaRPr>
          </a:p>
        </p:txBody>
      </p:sp>
      <p:sp>
        <p:nvSpPr>
          <p:cNvPr id="563" name="Google Shape;563;p12"/>
          <p:cNvSpPr/>
          <p:nvPr/>
        </p:nvSpPr>
        <p:spPr>
          <a:xfrm>
            <a:off x="3569200" y="121925"/>
            <a:ext cx="2829600" cy="2063400"/>
          </a:xfrm>
          <a:prstGeom prst="wedgeEllipseCallout">
            <a:avLst>
              <a:gd fmla="val 51087" name="adj1"/>
              <a:gd fmla="val 76906"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2800" u="none" cap="none" strike="noStrike">
                <a:solidFill>
                  <a:schemeClr val="dk2"/>
                </a:solidFill>
                <a:latin typeface="Quattrocento Sans"/>
                <a:ea typeface="Quattrocento Sans"/>
                <a:cs typeface="Quattrocento Sans"/>
                <a:sym typeface="Quattrocento Sans"/>
              </a:rPr>
              <a:t>Arrival and Collection الوصول والاستلام</a:t>
            </a:r>
            <a:endParaRPr b="1" i="0" sz="100" u="none" cap="none" strike="noStrike">
              <a:solidFill>
                <a:schemeClr val="dk2"/>
              </a:solidFill>
              <a:highlight>
                <a:srgbClr val="D9EAD3"/>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15687b8a777_0_224"/>
          <p:cNvSpPr txBox="1"/>
          <p:nvPr>
            <p:ph idx="1" type="body"/>
          </p:nvPr>
        </p:nvSpPr>
        <p:spPr>
          <a:xfrm>
            <a:off x="301825" y="2483400"/>
            <a:ext cx="5630100" cy="42336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195072" lvl="0" marL="347472" rtl="0" algn="l">
              <a:lnSpc>
                <a:spcPct val="100000"/>
              </a:lnSpc>
              <a:spcBef>
                <a:spcPts val="0"/>
              </a:spcBef>
              <a:spcAft>
                <a:spcPts val="0"/>
              </a:spcAft>
              <a:buClr>
                <a:schemeClr val="dk1"/>
              </a:buClr>
              <a:buSzPct val="100000"/>
              <a:buNone/>
            </a:pPr>
            <a:r>
              <a:t/>
            </a:r>
            <a:endParaRPr/>
          </a:p>
          <a:p>
            <a:pPr indent="-195072" lvl="0" marL="347472" rtl="0" algn="l">
              <a:lnSpc>
                <a:spcPct val="100000"/>
              </a:lnSpc>
              <a:spcBef>
                <a:spcPts val="0"/>
              </a:spcBef>
              <a:spcAft>
                <a:spcPts val="0"/>
              </a:spcAft>
              <a:buClr>
                <a:schemeClr val="dk1"/>
              </a:buClr>
              <a:buSzPct val="100000"/>
              <a:buNone/>
            </a:pPr>
            <a:r>
              <a:t/>
            </a:r>
            <a:endParaRPr/>
          </a:p>
          <a:p>
            <a:pPr indent="-335407" lvl="0" marL="347472" rtl="0" algn="l">
              <a:lnSpc>
                <a:spcPct val="100000"/>
              </a:lnSpc>
              <a:spcBef>
                <a:spcPts val="1800"/>
              </a:spcBef>
              <a:spcAft>
                <a:spcPts val="0"/>
              </a:spcAft>
              <a:buClr>
                <a:schemeClr val="dk2"/>
              </a:buClr>
              <a:buSzPct val="100000"/>
              <a:buChar char="•"/>
            </a:pPr>
            <a:r>
              <a:rPr b="1" lang="en-GB" sz="8150">
                <a:solidFill>
                  <a:schemeClr val="dk2"/>
                </a:solidFill>
              </a:rPr>
              <a:t>Sun Teacher</a:t>
            </a:r>
            <a:r>
              <a:rPr b="1" lang="en-GB" sz="8150">
                <a:solidFill>
                  <a:schemeClr val="dk2"/>
                </a:solidFill>
              </a:rPr>
              <a:t>: Mrs Farah abou hareb </a:t>
            </a:r>
            <a:endParaRPr b="1" sz="8150">
              <a:solidFill>
                <a:schemeClr val="dk2"/>
              </a:solidFill>
            </a:endParaRPr>
          </a:p>
          <a:p>
            <a:pPr indent="-335406" lvl="0" marL="347472" rtl="0" algn="l">
              <a:lnSpc>
                <a:spcPct val="100000"/>
              </a:lnSpc>
              <a:spcBef>
                <a:spcPts val="1800"/>
              </a:spcBef>
              <a:spcAft>
                <a:spcPts val="0"/>
              </a:spcAft>
              <a:buClr>
                <a:schemeClr val="dk2"/>
              </a:buClr>
              <a:buSzPct val="100000"/>
              <a:buChar char="•"/>
            </a:pPr>
            <a:r>
              <a:rPr b="1" lang="en-GB" sz="8150">
                <a:solidFill>
                  <a:schemeClr val="dk2"/>
                </a:solidFill>
              </a:rPr>
              <a:t>Teaching </a:t>
            </a:r>
            <a:r>
              <a:rPr b="1" lang="en-GB" sz="8150">
                <a:solidFill>
                  <a:schemeClr val="dk2"/>
                </a:solidFill>
              </a:rPr>
              <a:t>Assistants</a:t>
            </a:r>
            <a:r>
              <a:rPr b="1" lang="en-GB" sz="8150">
                <a:solidFill>
                  <a:schemeClr val="dk2"/>
                </a:solidFill>
              </a:rPr>
              <a:t> :  Mrs Hanan Daghstani            </a:t>
            </a:r>
            <a:br>
              <a:rPr b="1" lang="en-GB" sz="8150">
                <a:solidFill>
                  <a:schemeClr val="dk2"/>
                </a:solidFill>
              </a:rPr>
            </a:br>
            <a:r>
              <a:rPr b="1" lang="en-GB" sz="8150">
                <a:solidFill>
                  <a:schemeClr val="dk2"/>
                </a:solidFill>
              </a:rPr>
              <a:t>                                      Miss Diana El Dieri</a:t>
            </a:r>
            <a:endParaRPr b="1" sz="8150">
              <a:solidFill>
                <a:schemeClr val="dk2"/>
              </a:solidFill>
            </a:endParaRPr>
          </a:p>
          <a:p>
            <a:pPr indent="-335406" lvl="0" marL="347472" rtl="0" algn="l">
              <a:lnSpc>
                <a:spcPct val="100000"/>
              </a:lnSpc>
              <a:spcBef>
                <a:spcPts val="1800"/>
              </a:spcBef>
              <a:spcAft>
                <a:spcPts val="0"/>
              </a:spcAft>
              <a:buClr>
                <a:schemeClr val="dk2"/>
              </a:buClr>
              <a:buSzPct val="100000"/>
              <a:buChar char="•"/>
            </a:pPr>
            <a:r>
              <a:rPr b="1" lang="en-GB" sz="8150">
                <a:solidFill>
                  <a:schemeClr val="dk2"/>
                </a:solidFill>
              </a:rPr>
              <a:t>Quran teacher: Ms Aya Rahhal				</a:t>
            </a:r>
            <a:endParaRPr b="1" sz="8150">
              <a:solidFill>
                <a:schemeClr val="dk2"/>
              </a:solidFill>
            </a:endParaRPr>
          </a:p>
          <a:p>
            <a:pPr indent="-333978" lvl="0" marL="347472" rtl="0" algn="l">
              <a:lnSpc>
                <a:spcPct val="100000"/>
              </a:lnSpc>
              <a:spcBef>
                <a:spcPts val="1800"/>
              </a:spcBef>
              <a:spcAft>
                <a:spcPts val="0"/>
              </a:spcAft>
              <a:buClr>
                <a:schemeClr val="dk2"/>
              </a:buClr>
              <a:buSzPct val="100000"/>
              <a:buChar char="•"/>
            </a:pPr>
            <a:r>
              <a:rPr b="1" lang="en-GB" sz="8150">
                <a:solidFill>
                  <a:schemeClr val="dk2"/>
                </a:solidFill>
              </a:rPr>
              <a:t>Supervisor: Mrs Dania Mougharbel</a:t>
            </a:r>
            <a:endParaRPr b="1" sz="8150">
              <a:solidFill>
                <a:schemeClr val="dk2"/>
              </a:solidFill>
            </a:endParaRPr>
          </a:p>
          <a:p>
            <a:pPr indent="-333978" lvl="0" marL="347472" rtl="0" algn="l">
              <a:lnSpc>
                <a:spcPct val="100000"/>
              </a:lnSpc>
              <a:spcBef>
                <a:spcPts val="1800"/>
              </a:spcBef>
              <a:spcAft>
                <a:spcPts val="0"/>
              </a:spcAft>
              <a:buClr>
                <a:schemeClr val="dk2"/>
              </a:buClr>
              <a:buSzPct val="100000"/>
              <a:buChar char="•"/>
            </a:pPr>
            <a:r>
              <a:rPr b="1" lang="en-GB" sz="8150">
                <a:solidFill>
                  <a:schemeClr val="dk2"/>
                </a:solidFill>
              </a:rPr>
              <a:t>Headteacher: Mrs Zoubida Bahlouli</a:t>
            </a:r>
            <a:endParaRPr b="1" sz="8150">
              <a:solidFill>
                <a:schemeClr val="dk2"/>
              </a:solidFill>
            </a:endParaRPr>
          </a:p>
          <a:p>
            <a:pPr indent="-333978" lvl="0" marL="347472" rtl="0" algn="l">
              <a:lnSpc>
                <a:spcPct val="100000"/>
              </a:lnSpc>
              <a:spcBef>
                <a:spcPts val="1800"/>
              </a:spcBef>
              <a:spcAft>
                <a:spcPts val="0"/>
              </a:spcAft>
              <a:buClr>
                <a:schemeClr val="dk2"/>
              </a:buClr>
              <a:buSzPct val="100000"/>
              <a:buChar char="•"/>
            </a:pPr>
            <a:r>
              <a:rPr b="1" lang="en-GB" sz="8150">
                <a:solidFill>
                  <a:schemeClr val="dk2"/>
                </a:solidFill>
              </a:rPr>
              <a:t>Deputy Head: Mrs Maha Aoudi</a:t>
            </a:r>
            <a:endParaRPr b="1" sz="8150">
              <a:solidFill>
                <a:schemeClr val="dk2"/>
              </a:solidFill>
            </a:endParaRPr>
          </a:p>
          <a:p>
            <a:pPr indent="-333978" lvl="0" marL="347472" rtl="0" algn="l">
              <a:lnSpc>
                <a:spcPct val="100000"/>
              </a:lnSpc>
              <a:spcBef>
                <a:spcPts val="1800"/>
              </a:spcBef>
              <a:spcAft>
                <a:spcPts val="0"/>
              </a:spcAft>
              <a:buClr>
                <a:schemeClr val="dk2"/>
              </a:buClr>
              <a:buSzPct val="100000"/>
              <a:buChar char="•"/>
            </a:pPr>
            <a:r>
              <a:rPr b="1" lang="en-GB" sz="8150">
                <a:solidFill>
                  <a:schemeClr val="dk2"/>
                </a:solidFill>
              </a:rPr>
              <a:t>School director, finance &amp; Admissions:</a:t>
            </a:r>
            <a:endParaRPr b="1" sz="8150">
              <a:solidFill>
                <a:schemeClr val="dk2"/>
              </a:solidFill>
            </a:endParaRPr>
          </a:p>
          <a:p>
            <a:pPr indent="0" lvl="0" marL="0" rtl="0" algn="l">
              <a:lnSpc>
                <a:spcPct val="100000"/>
              </a:lnSpc>
              <a:spcBef>
                <a:spcPts val="1800"/>
              </a:spcBef>
              <a:spcAft>
                <a:spcPts val="0"/>
              </a:spcAft>
              <a:buNone/>
            </a:pPr>
            <a:r>
              <a:rPr b="1" lang="en-GB" sz="8150">
                <a:solidFill>
                  <a:schemeClr val="dk2"/>
                </a:solidFill>
              </a:rPr>
              <a:t>      Nora Sibaey-Soliman</a:t>
            </a:r>
            <a:endParaRPr b="1" sz="8150">
              <a:solidFill>
                <a:schemeClr val="dk2"/>
              </a:solidFill>
            </a:endParaRPr>
          </a:p>
        </p:txBody>
      </p:sp>
      <p:sp>
        <p:nvSpPr>
          <p:cNvPr id="453" name="Google Shape;453;g15687b8a777_0_224"/>
          <p:cNvSpPr txBox="1"/>
          <p:nvPr>
            <p:ph idx="1" type="body"/>
          </p:nvPr>
        </p:nvSpPr>
        <p:spPr>
          <a:xfrm>
            <a:off x="6013825" y="2348975"/>
            <a:ext cx="5630100" cy="3292200"/>
          </a:xfrm>
          <a:prstGeom prst="rect">
            <a:avLst/>
          </a:prstGeom>
          <a:noFill/>
          <a:ln>
            <a:noFill/>
          </a:ln>
        </p:spPr>
        <p:txBody>
          <a:bodyPr anchorCtr="0" anchor="t" bIns="45700" lIns="91425" spcFirstLastPara="1" rIns="91425" wrap="square" tIns="45700">
            <a:noAutofit/>
          </a:bodyPr>
          <a:lstStyle/>
          <a:p>
            <a:pPr indent="-195072" lvl="0" marL="347472" rtl="0" algn="l">
              <a:lnSpc>
                <a:spcPct val="80000"/>
              </a:lnSpc>
              <a:spcBef>
                <a:spcPts val="0"/>
              </a:spcBef>
              <a:spcAft>
                <a:spcPts val="0"/>
              </a:spcAft>
              <a:buClr>
                <a:schemeClr val="dk1"/>
              </a:buClr>
              <a:buSzPts val="2040"/>
              <a:buNone/>
            </a:pPr>
            <a:r>
              <a:t/>
            </a:r>
            <a:endParaRPr sz="2340">
              <a:latin typeface="Arial"/>
              <a:ea typeface="Arial"/>
              <a:cs typeface="Arial"/>
              <a:sym typeface="Arial"/>
            </a:endParaRPr>
          </a:p>
          <a:p>
            <a:pPr indent="0" lvl="0" marL="0" rtl="0" algn="r">
              <a:lnSpc>
                <a:spcPct val="80000"/>
              </a:lnSpc>
              <a:spcBef>
                <a:spcPts val="1800"/>
              </a:spcBef>
              <a:spcAft>
                <a:spcPts val="0"/>
              </a:spcAft>
              <a:buSzPts val="935"/>
              <a:buNone/>
            </a:pPr>
            <a:r>
              <a:rPr b="1" lang="en-GB" sz="2632">
                <a:solidFill>
                  <a:schemeClr val="dk2"/>
                </a:solidFill>
                <a:latin typeface="Arial"/>
                <a:ea typeface="Arial"/>
                <a:cs typeface="Arial"/>
                <a:sym typeface="Arial"/>
              </a:rPr>
              <a:t>  </a:t>
            </a:r>
            <a:r>
              <a:rPr b="1" lang="en-GB" sz="2000">
                <a:solidFill>
                  <a:schemeClr val="dk2"/>
                </a:solidFill>
                <a:latin typeface="Arial"/>
                <a:ea typeface="Arial"/>
                <a:cs typeface="Arial"/>
                <a:sym typeface="Arial"/>
              </a:rPr>
              <a:t>المعلمات : السيدة: فرح أبوحرب</a:t>
            </a:r>
            <a:endParaRPr b="1" sz="2000">
              <a:solidFill>
                <a:schemeClr val="dk2"/>
              </a:solidFill>
              <a:latin typeface="Arial"/>
              <a:ea typeface="Arial"/>
              <a:cs typeface="Arial"/>
              <a:sym typeface="Arial"/>
            </a:endParaRPr>
          </a:p>
          <a:p>
            <a:pPr indent="0" lvl="0" marL="0" rtl="1" algn="r">
              <a:lnSpc>
                <a:spcPct val="80000"/>
              </a:lnSpc>
              <a:spcBef>
                <a:spcPts val="1800"/>
              </a:spcBef>
              <a:spcAft>
                <a:spcPts val="0"/>
              </a:spcAft>
              <a:buSzPts val="935"/>
              <a:buNone/>
            </a:pPr>
            <a:r>
              <a:rPr b="1" lang="en-GB" sz="2000">
                <a:solidFill>
                  <a:schemeClr val="dk2"/>
                </a:solidFill>
                <a:latin typeface="Arial"/>
                <a:ea typeface="Arial"/>
                <a:cs typeface="Arial"/>
                <a:sym typeface="Arial"/>
              </a:rPr>
              <a:t>             السيدة: حنان داغستاني</a:t>
            </a:r>
            <a:endParaRPr b="1" sz="2000">
              <a:solidFill>
                <a:schemeClr val="dk2"/>
              </a:solidFill>
              <a:latin typeface="Arial"/>
              <a:ea typeface="Arial"/>
              <a:cs typeface="Arial"/>
              <a:sym typeface="Arial"/>
            </a:endParaRPr>
          </a:p>
          <a:p>
            <a:pPr indent="0" lvl="0" marL="0" rtl="1" algn="r">
              <a:lnSpc>
                <a:spcPct val="80000"/>
              </a:lnSpc>
              <a:spcBef>
                <a:spcPts val="1800"/>
              </a:spcBef>
              <a:spcAft>
                <a:spcPts val="0"/>
              </a:spcAft>
              <a:buSzPts val="935"/>
              <a:buNone/>
            </a:pPr>
            <a:r>
              <a:rPr b="1" lang="en-GB" sz="2000">
                <a:solidFill>
                  <a:schemeClr val="dk2"/>
                </a:solidFill>
                <a:latin typeface="Arial"/>
                <a:ea typeface="Arial"/>
                <a:cs typeface="Arial"/>
                <a:sym typeface="Arial"/>
              </a:rPr>
              <a:t>             الأنسة: ديانا  الديري </a:t>
            </a:r>
            <a:endParaRPr b="1" sz="2000">
              <a:solidFill>
                <a:schemeClr val="dk2"/>
              </a:solidFill>
              <a:latin typeface="Arial"/>
              <a:ea typeface="Arial"/>
              <a:cs typeface="Arial"/>
              <a:sym typeface="Arial"/>
            </a:endParaRPr>
          </a:p>
          <a:p>
            <a:pPr indent="0" lvl="0" marL="0" rtl="1" algn="r">
              <a:lnSpc>
                <a:spcPct val="80000"/>
              </a:lnSpc>
              <a:spcBef>
                <a:spcPts val="1800"/>
              </a:spcBef>
              <a:spcAft>
                <a:spcPts val="0"/>
              </a:spcAft>
              <a:buSzPts val="935"/>
              <a:buNone/>
            </a:pPr>
            <a:r>
              <a:rPr b="1" lang="en-GB" sz="2000">
                <a:solidFill>
                  <a:schemeClr val="dk2"/>
                </a:solidFill>
                <a:latin typeface="Arial"/>
                <a:ea typeface="Arial"/>
                <a:cs typeface="Arial"/>
                <a:sym typeface="Arial"/>
              </a:rPr>
              <a:t>معلمة القرآن الكريم : السيدة آية رحال    </a:t>
            </a:r>
            <a:endParaRPr b="1" sz="2000">
              <a:solidFill>
                <a:schemeClr val="dk2"/>
              </a:solidFill>
              <a:latin typeface="Arial"/>
              <a:ea typeface="Arial"/>
              <a:cs typeface="Arial"/>
              <a:sym typeface="Arial"/>
            </a:endParaRPr>
          </a:p>
          <a:p>
            <a:pPr indent="0" lvl="0" marL="0" rtl="0" algn="r">
              <a:lnSpc>
                <a:spcPct val="80000"/>
              </a:lnSpc>
              <a:spcBef>
                <a:spcPts val="1800"/>
              </a:spcBef>
              <a:spcAft>
                <a:spcPts val="0"/>
              </a:spcAft>
              <a:buSzPts val="935"/>
              <a:buNone/>
            </a:pPr>
            <a:r>
              <a:rPr b="1" lang="en-GB" sz="2000">
                <a:solidFill>
                  <a:schemeClr val="dk2"/>
                </a:solidFill>
                <a:latin typeface="Arial"/>
                <a:ea typeface="Arial"/>
                <a:cs typeface="Arial"/>
                <a:sym typeface="Arial"/>
              </a:rPr>
              <a:t>المشرفة: السيدة</a:t>
            </a:r>
            <a:r>
              <a:rPr b="1" lang="en-GB" sz="2000">
                <a:solidFill>
                  <a:schemeClr val="dk2"/>
                </a:solidFill>
                <a:latin typeface="Arial"/>
                <a:ea typeface="Arial"/>
                <a:cs typeface="Arial"/>
                <a:sym typeface="Arial"/>
              </a:rPr>
              <a:t> د</a:t>
            </a:r>
            <a:r>
              <a:rPr b="1" lang="en-GB" sz="2000">
                <a:solidFill>
                  <a:schemeClr val="dk2"/>
                </a:solidFill>
                <a:latin typeface="Arial"/>
                <a:ea typeface="Arial"/>
                <a:cs typeface="Arial"/>
                <a:sym typeface="Arial"/>
              </a:rPr>
              <a:t>انية المغربل  </a:t>
            </a:r>
            <a:endParaRPr b="1" sz="2000">
              <a:solidFill>
                <a:schemeClr val="dk2"/>
              </a:solidFill>
              <a:latin typeface="Arial"/>
              <a:ea typeface="Arial"/>
              <a:cs typeface="Arial"/>
              <a:sym typeface="Arial"/>
            </a:endParaRPr>
          </a:p>
          <a:p>
            <a:pPr indent="0" lvl="0" marL="0" rtl="0" algn="r">
              <a:lnSpc>
                <a:spcPct val="80000"/>
              </a:lnSpc>
              <a:spcBef>
                <a:spcPts val="1800"/>
              </a:spcBef>
              <a:spcAft>
                <a:spcPts val="0"/>
              </a:spcAft>
              <a:buClr>
                <a:schemeClr val="dk2"/>
              </a:buClr>
              <a:buSzPts val="935"/>
              <a:buFont typeface="Arial"/>
              <a:buNone/>
            </a:pPr>
            <a:r>
              <a:rPr b="1" lang="en-GB" sz="2000">
                <a:solidFill>
                  <a:schemeClr val="dk2"/>
                </a:solidFill>
                <a:latin typeface="Arial"/>
                <a:ea typeface="Arial"/>
                <a:cs typeface="Arial"/>
                <a:sym typeface="Arial"/>
              </a:rPr>
              <a:t>مديرة المدرسة: السيدة بهلولي زبيدة</a:t>
            </a:r>
            <a:endParaRPr b="1" sz="2000">
              <a:solidFill>
                <a:schemeClr val="dk2"/>
              </a:solidFill>
              <a:latin typeface="Arial"/>
              <a:ea typeface="Arial"/>
              <a:cs typeface="Arial"/>
              <a:sym typeface="Arial"/>
            </a:endParaRPr>
          </a:p>
          <a:p>
            <a:pPr indent="0" lvl="0" marL="0" rtl="1" algn="r">
              <a:lnSpc>
                <a:spcPct val="80000"/>
              </a:lnSpc>
              <a:spcBef>
                <a:spcPts val="1800"/>
              </a:spcBef>
              <a:spcAft>
                <a:spcPts val="0"/>
              </a:spcAft>
              <a:buClr>
                <a:schemeClr val="dk2"/>
              </a:buClr>
              <a:buSzPts val="935"/>
              <a:buFont typeface="Arial"/>
              <a:buNone/>
            </a:pPr>
            <a:r>
              <a:rPr b="1" lang="en-GB" sz="2000">
                <a:solidFill>
                  <a:schemeClr val="dk2"/>
                </a:solidFill>
                <a:latin typeface="Arial"/>
                <a:ea typeface="Arial"/>
                <a:cs typeface="Arial"/>
                <a:sym typeface="Arial"/>
              </a:rPr>
              <a:t>نائبة المديرة: السيدة مها عودة    </a:t>
            </a:r>
            <a:endParaRPr b="1" sz="2000">
              <a:solidFill>
                <a:schemeClr val="dk2"/>
              </a:solidFill>
              <a:latin typeface="Arial"/>
              <a:ea typeface="Arial"/>
              <a:cs typeface="Arial"/>
              <a:sym typeface="Arial"/>
            </a:endParaRPr>
          </a:p>
          <a:p>
            <a:pPr indent="0" lvl="0" marL="0" rtl="0" algn="r">
              <a:lnSpc>
                <a:spcPct val="80000"/>
              </a:lnSpc>
              <a:spcBef>
                <a:spcPts val="1800"/>
              </a:spcBef>
              <a:spcAft>
                <a:spcPts val="0"/>
              </a:spcAft>
              <a:buSzPts val="935"/>
              <a:buNone/>
            </a:pPr>
            <a:r>
              <a:rPr b="1" lang="en-GB" sz="2000">
                <a:solidFill>
                  <a:schemeClr val="dk2"/>
                </a:solidFill>
                <a:latin typeface="Arial"/>
                <a:ea typeface="Arial"/>
                <a:cs typeface="Arial"/>
                <a:sym typeface="Arial"/>
              </a:rPr>
              <a:t>مسؤولة المالية و التسجيل المدرسي: السيدة </a:t>
            </a:r>
            <a:r>
              <a:rPr b="1" lang="en-GB" sz="2000">
                <a:solidFill>
                  <a:schemeClr val="dk2"/>
                </a:solidFill>
                <a:latin typeface="Arial"/>
                <a:ea typeface="Arial"/>
                <a:cs typeface="Arial"/>
                <a:sym typeface="Arial"/>
              </a:rPr>
              <a:t>نورا</a:t>
            </a:r>
            <a:r>
              <a:rPr b="1" lang="en-GB" sz="2000">
                <a:solidFill>
                  <a:schemeClr val="dk2"/>
                </a:solidFill>
                <a:latin typeface="Arial"/>
                <a:ea typeface="Arial"/>
                <a:cs typeface="Arial"/>
                <a:sym typeface="Arial"/>
              </a:rPr>
              <a:t> </a:t>
            </a:r>
            <a:r>
              <a:rPr b="1" lang="en-GB" sz="2000">
                <a:solidFill>
                  <a:schemeClr val="dk2"/>
                </a:solidFill>
                <a:latin typeface="Arial"/>
                <a:ea typeface="Arial"/>
                <a:cs typeface="Arial"/>
                <a:sym typeface="Arial"/>
              </a:rPr>
              <a:t>السباعي</a:t>
            </a:r>
            <a:r>
              <a:rPr b="1" lang="en-GB" sz="2000">
                <a:solidFill>
                  <a:schemeClr val="dk2"/>
                </a:solidFill>
                <a:latin typeface="Arial"/>
                <a:ea typeface="Arial"/>
                <a:cs typeface="Arial"/>
                <a:sym typeface="Arial"/>
              </a:rPr>
              <a:t> سليمان</a:t>
            </a:r>
            <a:r>
              <a:rPr b="1" lang="en-GB" sz="2632">
                <a:solidFill>
                  <a:schemeClr val="dk2"/>
                </a:solidFill>
                <a:latin typeface="Arial"/>
                <a:ea typeface="Arial"/>
                <a:cs typeface="Arial"/>
                <a:sym typeface="Arial"/>
              </a:rPr>
              <a:t> </a:t>
            </a:r>
            <a:r>
              <a:rPr lang="en-GB" sz="2340">
                <a:latin typeface="Arial"/>
                <a:ea typeface="Arial"/>
                <a:cs typeface="Arial"/>
                <a:sym typeface="Arial"/>
              </a:rPr>
              <a:t>       </a:t>
            </a:r>
            <a:endParaRPr sz="2340">
              <a:latin typeface="Arial"/>
              <a:ea typeface="Arial"/>
              <a:cs typeface="Arial"/>
              <a:sym typeface="Arial"/>
            </a:endParaRPr>
          </a:p>
          <a:p>
            <a:pPr indent="0" lvl="0" marL="0" rtl="0" algn="r">
              <a:lnSpc>
                <a:spcPct val="80000"/>
              </a:lnSpc>
              <a:spcBef>
                <a:spcPts val="1800"/>
              </a:spcBef>
              <a:spcAft>
                <a:spcPts val="0"/>
              </a:spcAft>
              <a:buSzPts val="935"/>
              <a:buNone/>
            </a:pPr>
            <a:r>
              <a:t/>
            </a:r>
            <a:endParaRPr sz="2340">
              <a:latin typeface="Arial"/>
              <a:ea typeface="Arial"/>
              <a:cs typeface="Arial"/>
              <a:sym typeface="Arial"/>
            </a:endParaRPr>
          </a:p>
          <a:p>
            <a:pPr indent="0" lvl="0" marL="0" rtl="0" algn="l">
              <a:lnSpc>
                <a:spcPct val="80000"/>
              </a:lnSpc>
              <a:spcBef>
                <a:spcPts val="1800"/>
              </a:spcBef>
              <a:spcAft>
                <a:spcPts val="0"/>
              </a:spcAft>
              <a:buSzPts val="935"/>
              <a:buNone/>
            </a:pPr>
            <a:r>
              <a:t/>
            </a:r>
            <a:endParaRPr sz="2340">
              <a:latin typeface="Arial"/>
              <a:ea typeface="Arial"/>
              <a:cs typeface="Arial"/>
              <a:sym typeface="Arial"/>
            </a:endParaRPr>
          </a:p>
          <a:p>
            <a:pPr indent="0" lvl="0" marL="457200" rtl="0" algn="l">
              <a:lnSpc>
                <a:spcPct val="80000"/>
              </a:lnSpc>
              <a:spcBef>
                <a:spcPts val="1800"/>
              </a:spcBef>
              <a:spcAft>
                <a:spcPts val="0"/>
              </a:spcAft>
              <a:buSzPts val="1800"/>
              <a:buNone/>
            </a:pPr>
            <a:r>
              <a:t/>
            </a:r>
            <a:endParaRPr sz="2340">
              <a:latin typeface="Arial"/>
              <a:ea typeface="Arial"/>
              <a:cs typeface="Arial"/>
              <a:sym typeface="Arial"/>
            </a:endParaRPr>
          </a:p>
        </p:txBody>
      </p:sp>
      <p:sp>
        <p:nvSpPr>
          <p:cNvPr id="454" name="Google Shape;454;g15687b8a777_0_224"/>
          <p:cNvSpPr/>
          <p:nvPr/>
        </p:nvSpPr>
        <p:spPr>
          <a:xfrm>
            <a:off x="2464325" y="0"/>
            <a:ext cx="4086900" cy="2202000"/>
          </a:xfrm>
          <a:prstGeom prst="wedgeEllipseCallout">
            <a:avLst>
              <a:gd fmla="val 29216" name="adj1"/>
              <a:gd fmla="val 8240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3400" u="none" cap="none" strike="noStrike">
                <a:solidFill>
                  <a:srgbClr val="4D290A"/>
                </a:solidFill>
                <a:latin typeface="Quattrocento Sans"/>
                <a:ea typeface="Quattrocento Sans"/>
                <a:cs typeface="Quattrocento Sans"/>
                <a:sym typeface="Quattrocento Sans"/>
              </a:rPr>
              <a:t>Who is who….</a:t>
            </a:r>
            <a:endParaRPr b="1" i="0" sz="34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rgbClr val="4D290A"/>
              </a:buClr>
              <a:buSzPts val="3600"/>
              <a:buFont typeface="Quattrocento Sans"/>
              <a:buNone/>
            </a:pPr>
            <a:r>
              <a:rPr b="1" i="0" lang="en-GB" sz="3500" u="none" cap="none" strike="noStrike">
                <a:solidFill>
                  <a:srgbClr val="4D290A"/>
                </a:solidFill>
                <a:latin typeface="Quattrocento Sans"/>
                <a:ea typeface="Quattrocento Sans"/>
                <a:cs typeface="Quattrocento Sans"/>
                <a:sym typeface="Quattrocento Sans"/>
              </a:rPr>
              <a:t>طاقم المدرسة</a:t>
            </a:r>
            <a:endParaRPr b="1" i="0" sz="1300" u="none" cap="none" strike="noStrike">
              <a:solidFill>
                <a:srgbClr val="00000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3049968507b_1_0"/>
          <p:cNvSpPr txBox="1"/>
          <p:nvPr>
            <p:ph idx="2" type="body"/>
          </p:nvPr>
        </p:nvSpPr>
        <p:spPr>
          <a:xfrm>
            <a:off x="545700" y="2179100"/>
            <a:ext cx="5163600" cy="42963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100000"/>
              </a:lnSpc>
              <a:spcBef>
                <a:spcPts val="0"/>
              </a:spcBef>
              <a:spcAft>
                <a:spcPts val="0"/>
              </a:spcAft>
              <a:buSzPct val="108128"/>
              <a:buNone/>
            </a:pPr>
            <a:r>
              <a:rPr b="1" lang="en-GB" sz="3503">
                <a:solidFill>
                  <a:schemeClr val="dk2"/>
                </a:solidFill>
              </a:rPr>
              <a:t>We are always happy to have a  quick chat with parents at drop- off and pick up.</a:t>
            </a:r>
            <a:endParaRPr b="1" sz="3503">
              <a:solidFill>
                <a:schemeClr val="dk2"/>
              </a:solidFill>
            </a:endParaRPr>
          </a:p>
          <a:p>
            <a:pPr indent="0" lvl="0" marL="0" rtl="0" algn="l">
              <a:lnSpc>
                <a:spcPct val="100000"/>
              </a:lnSpc>
              <a:spcBef>
                <a:spcPts val="1800"/>
              </a:spcBef>
              <a:spcAft>
                <a:spcPts val="0"/>
              </a:spcAft>
              <a:buSzPct val="108128"/>
              <a:buNone/>
            </a:pPr>
            <a:r>
              <a:rPr b="1" lang="en-GB" sz="3503">
                <a:solidFill>
                  <a:schemeClr val="dk2"/>
                </a:solidFill>
              </a:rPr>
              <a:t>If you need longer than 3 mins, please make an appointment with the headteacher </a:t>
            </a:r>
            <a:endParaRPr b="1" sz="3503">
              <a:solidFill>
                <a:schemeClr val="dk2"/>
              </a:solidFill>
            </a:endParaRPr>
          </a:p>
          <a:p>
            <a:pPr indent="0" lvl="0" marL="0" rtl="0" algn="l">
              <a:lnSpc>
                <a:spcPct val="100000"/>
              </a:lnSpc>
              <a:spcBef>
                <a:spcPts val="1800"/>
              </a:spcBef>
              <a:spcAft>
                <a:spcPts val="0"/>
              </a:spcAft>
              <a:buSzPct val="108128"/>
              <a:buNone/>
            </a:pPr>
            <a:r>
              <a:rPr b="1" lang="en-GB" sz="3503">
                <a:solidFill>
                  <a:schemeClr val="dk2"/>
                </a:solidFill>
              </a:rPr>
              <a:t>We aim to have a parent/teacher meeting throughout the year – parents will be later informed of the date </a:t>
            </a:r>
            <a:endParaRPr b="1" sz="3503">
              <a:solidFill>
                <a:schemeClr val="dk2"/>
              </a:solidFill>
            </a:endParaRPr>
          </a:p>
          <a:p>
            <a:pPr indent="0" lvl="0" marL="0" rtl="0" algn="l">
              <a:lnSpc>
                <a:spcPct val="100000"/>
              </a:lnSpc>
              <a:spcBef>
                <a:spcPts val="1800"/>
              </a:spcBef>
              <a:spcAft>
                <a:spcPts val="0"/>
              </a:spcAft>
              <a:buSzPct val="108128"/>
              <a:buNone/>
            </a:pPr>
            <a:r>
              <a:rPr b="1" lang="en-GB" sz="3503">
                <a:solidFill>
                  <a:schemeClr val="dk2"/>
                </a:solidFill>
              </a:rPr>
              <a:t>We like to share photos of our day’s work/activities on the class WhatsApp group – Please message Nora if you have not joined already 07760465890</a:t>
            </a:r>
            <a:endParaRPr b="1" sz="3503">
              <a:solidFill>
                <a:schemeClr val="dk2"/>
              </a:solidFill>
            </a:endParaRPr>
          </a:p>
          <a:p>
            <a:pPr indent="0" lvl="0" marL="0" rtl="0" algn="l">
              <a:lnSpc>
                <a:spcPct val="100000"/>
              </a:lnSpc>
              <a:spcBef>
                <a:spcPts val="1800"/>
              </a:spcBef>
              <a:spcAft>
                <a:spcPts val="0"/>
              </a:spcAft>
              <a:buClr>
                <a:schemeClr val="dk1"/>
              </a:buClr>
              <a:buSzPct val="68455"/>
              <a:buNone/>
            </a:pPr>
            <a:r>
              <a:rPr b="1" lang="en-GB" sz="3503">
                <a:solidFill>
                  <a:schemeClr val="dk2"/>
                </a:solidFill>
              </a:rPr>
              <a:t>All other enquiries, please contact: </a:t>
            </a:r>
            <a:endParaRPr b="1" sz="3503">
              <a:solidFill>
                <a:schemeClr val="dk2"/>
              </a:solidFill>
            </a:endParaRPr>
          </a:p>
          <a:p>
            <a:pPr indent="0" lvl="0" marL="0" rtl="0" algn="l">
              <a:lnSpc>
                <a:spcPct val="90000"/>
              </a:lnSpc>
              <a:spcBef>
                <a:spcPts val="1800"/>
              </a:spcBef>
              <a:spcAft>
                <a:spcPts val="0"/>
              </a:spcAft>
              <a:buClr>
                <a:schemeClr val="dk1"/>
              </a:buClr>
              <a:buSzPct val="30328"/>
              <a:buFont typeface="Arial"/>
              <a:buNone/>
            </a:pPr>
            <a:r>
              <a:rPr b="1" lang="en-GB" sz="3756">
                <a:solidFill>
                  <a:schemeClr val="dk2"/>
                </a:solidFill>
              </a:rPr>
              <a:t>Ms Zoubida :07903647907</a:t>
            </a:r>
            <a:endParaRPr b="1" sz="3756">
              <a:solidFill>
                <a:schemeClr val="dk2"/>
              </a:solidFill>
            </a:endParaRPr>
          </a:p>
          <a:p>
            <a:pPr indent="0" lvl="0" marL="0" rtl="0" algn="l">
              <a:lnSpc>
                <a:spcPct val="90000"/>
              </a:lnSpc>
              <a:spcBef>
                <a:spcPts val="1800"/>
              </a:spcBef>
              <a:spcAft>
                <a:spcPts val="0"/>
              </a:spcAft>
              <a:buClr>
                <a:schemeClr val="dk1"/>
              </a:buClr>
              <a:buSzPct val="30328"/>
              <a:buFont typeface="Arial"/>
              <a:buNone/>
            </a:pPr>
            <a:r>
              <a:rPr b="1" lang="en-GB" sz="3756">
                <a:solidFill>
                  <a:schemeClr val="dk2"/>
                </a:solidFill>
              </a:rPr>
              <a:t>Ma Maha: 07729 211465</a:t>
            </a:r>
            <a:endParaRPr b="1" sz="3756">
              <a:solidFill>
                <a:schemeClr val="dk2"/>
              </a:solidFill>
            </a:endParaRPr>
          </a:p>
          <a:p>
            <a:pPr indent="0" lvl="0" marL="0" rtl="0" algn="l">
              <a:lnSpc>
                <a:spcPct val="90000"/>
              </a:lnSpc>
              <a:spcBef>
                <a:spcPts val="1800"/>
              </a:spcBef>
              <a:spcAft>
                <a:spcPts val="0"/>
              </a:spcAft>
              <a:buClr>
                <a:schemeClr val="dk1"/>
              </a:buClr>
              <a:buSzPct val="30328"/>
              <a:buFont typeface="Arial"/>
              <a:buNone/>
            </a:pPr>
            <a:r>
              <a:rPr b="1" lang="en-GB" sz="3756">
                <a:solidFill>
                  <a:schemeClr val="dk2"/>
                </a:solidFill>
              </a:rPr>
              <a:t>Email: alzaitoona.office@gmail.com</a:t>
            </a:r>
            <a:endParaRPr b="1" sz="3756">
              <a:solidFill>
                <a:schemeClr val="dk2"/>
              </a:solidFill>
            </a:endParaRPr>
          </a:p>
          <a:p>
            <a:pPr indent="0" lvl="0" marL="0" rtl="0" algn="l">
              <a:lnSpc>
                <a:spcPct val="100000"/>
              </a:lnSpc>
              <a:spcBef>
                <a:spcPts val="1800"/>
              </a:spcBef>
              <a:spcAft>
                <a:spcPts val="0"/>
              </a:spcAft>
              <a:buClr>
                <a:schemeClr val="dk1"/>
              </a:buClr>
              <a:buSzPct val="68456"/>
              <a:buNone/>
            </a:pPr>
            <a:r>
              <a:rPr b="1" lang="en-GB" sz="3503">
                <a:solidFill>
                  <a:schemeClr val="dk2"/>
                </a:solidFill>
              </a:rPr>
              <a:t>Website: www.alzaitoona.com</a:t>
            </a:r>
            <a:endParaRPr sz="2610"/>
          </a:p>
        </p:txBody>
      </p:sp>
      <p:sp>
        <p:nvSpPr>
          <p:cNvPr id="460" name="Google Shape;460;g3049968507b_1_0"/>
          <p:cNvSpPr txBox="1"/>
          <p:nvPr/>
        </p:nvSpPr>
        <p:spPr>
          <a:xfrm>
            <a:off x="5563325" y="2695700"/>
            <a:ext cx="6441600" cy="326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chemeClr val="dk2"/>
                </a:solidFill>
                <a:latin typeface="Arial"/>
                <a:ea typeface="Arial"/>
                <a:cs typeface="Arial"/>
                <a:sym typeface="Arial"/>
              </a:rPr>
              <a:t>يسعدنا دائمًا إجراء محادثة سريعة مع أولياء الأمور عند التوصيل والاستلام</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chemeClr val="dk2"/>
                </a:solidFill>
                <a:latin typeface="Arial"/>
                <a:ea typeface="Arial"/>
                <a:cs typeface="Arial"/>
                <a:sym typeface="Arial"/>
              </a:rPr>
              <a:t> إذا كنت بحاجة إلى أكثر من 3 دقائق فيرجى تحديد موعد مع </a:t>
            </a:r>
            <a:r>
              <a:rPr b="1" lang="en-GB" sz="2000">
                <a:solidFill>
                  <a:schemeClr val="dk2"/>
                </a:solidFill>
              </a:rPr>
              <a:t>المديرة</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chemeClr val="dk2"/>
                </a:solidFill>
                <a:latin typeface="Arial"/>
                <a:ea typeface="Arial"/>
                <a:cs typeface="Arial"/>
                <a:sym typeface="Arial"/>
              </a:rPr>
              <a:t>نهدف إلى عقد اجتماع</a:t>
            </a:r>
            <a:r>
              <a:rPr b="1" lang="en-GB" sz="2000">
                <a:solidFill>
                  <a:schemeClr val="dk2"/>
                </a:solidFill>
              </a:rPr>
              <a:t> أولياء الأمور/</a:t>
            </a:r>
            <a:r>
              <a:rPr b="1" i="0" lang="en-GB" sz="2000" u="none" cap="none" strike="noStrike">
                <a:solidFill>
                  <a:schemeClr val="dk2"/>
                </a:solidFill>
                <a:latin typeface="Arial"/>
                <a:ea typeface="Arial"/>
                <a:cs typeface="Arial"/>
                <a:sym typeface="Arial"/>
              </a:rPr>
              <a:t> المعلمين على مدار العام - سيتم           الإبلاغ </a:t>
            </a:r>
            <a:r>
              <a:rPr b="1" lang="en-GB" sz="2000">
                <a:solidFill>
                  <a:schemeClr val="dk2"/>
                </a:solidFill>
              </a:rPr>
              <a:t>عن الموعد لاحقاً</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chemeClr val="dk2"/>
                </a:solidFill>
                <a:latin typeface="Arial"/>
                <a:ea typeface="Arial"/>
                <a:cs typeface="Arial"/>
                <a:sym typeface="Arial"/>
              </a:rPr>
              <a:t>نود مشاركة </a:t>
            </a:r>
            <a:r>
              <a:rPr b="1" lang="en-GB" sz="2000">
                <a:solidFill>
                  <a:schemeClr val="dk2"/>
                </a:solidFill>
              </a:rPr>
              <a:t>صور أو</a:t>
            </a:r>
            <a:r>
              <a:rPr b="1" i="0" lang="en-GB" sz="2000" u="none" cap="none" strike="noStrike">
                <a:solidFill>
                  <a:schemeClr val="dk2"/>
                </a:solidFill>
                <a:latin typeface="Arial"/>
                <a:ea typeface="Arial"/>
                <a:cs typeface="Arial"/>
                <a:sym typeface="Arial"/>
              </a:rPr>
              <a:t> فيديوهات عن  أنشطتنا الأسبوعية في المجموعة</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chemeClr val="dk2"/>
                </a:solidFill>
                <a:latin typeface="Arial"/>
                <a:ea typeface="Arial"/>
                <a:cs typeface="Arial"/>
                <a:sym typeface="Arial"/>
              </a:rPr>
              <a:t> WhatsApp يرجى إرسال رسالة إلى نور</a:t>
            </a:r>
            <a:r>
              <a:rPr b="1" lang="en-GB" sz="2000">
                <a:solidFill>
                  <a:schemeClr val="dk2"/>
                </a:solidFill>
              </a:rPr>
              <a:t>ا</a:t>
            </a:r>
            <a:r>
              <a:rPr b="1" lang="en-GB" sz="2000">
                <a:solidFill>
                  <a:schemeClr val="dk2"/>
                </a:solidFill>
              </a:rPr>
              <a:t> </a:t>
            </a:r>
            <a:r>
              <a:rPr b="1" i="0" lang="en-GB" sz="2000" u="none" cap="none" strike="noStrike">
                <a:solidFill>
                  <a:schemeClr val="dk2"/>
                </a:solidFill>
                <a:latin typeface="Arial"/>
                <a:ea typeface="Arial"/>
                <a:cs typeface="Arial"/>
                <a:sym typeface="Arial"/>
              </a:rPr>
              <a:t>إذا لم تكن قد انضممت</a:t>
            </a:r>
            <a:r>
              <a:rPr b="0" i="0" lang="en-GB" sz="2000" u="none" cap="none" strike="noStrike">
                <a:solidFill>
                  <a:schemeClr val="dk1"/>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461" name="Google Shape;461;g3049968507b_1_0"/>
          <p:cNvSpPr/>
          <p:nvPr/>
        </p:nvSpPr>
        <p:spPr>
          <a:xfrm>
            <a:off x="2407025" y="0"/>
            <a:ext cx="3378600" cy="1825500"/>
          </a:xfrm>
          <a:prstGeom prst="wedgeEllipseCallout">
            <a:avLst>
              <a:gd fmla="val 38352" name="adj1"/>
              <a:gd fmla="val 7502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500"/>
              <a:buFont typeface="Arial"/>
              <a:buNone/>
            </a:pPr>
            <a:r>
              <a:rPr b="1" i="0" lang="en-GB" sz="2500" u="none" cap="none" strike="noStrike">
                <a:solidFill>
                  <a:srgbClr val="4D290A"/>
                </a:solidFill>
                <a:latin typeface="Quattrocento Sans"/>
                <a:ea typeface="Quattrocento Sans"/>
                <a:cs typeface="Quattrocento Sans"/>
                <a:sym typeface="Quattrocento Sans"/>
              </a:rPr>
              <a:t>Communication </a:t>
            </a:r>
            <a:endParaRPr b="1" i="0" sz="2500" u="none" cap="none" strike="noStrike">
              <a:solidFill>
                <a:srgbClr val="4D290A"/>
              </a:solidFill>
              <a:latin typeface="Quattrocento Sans"/>
              <a:ea typeface="Quattrocento Sans"/>
              <a:cs typeface="Quattrocento Sans"/>
              <a:sym typeface="Quattrocento Sans"/>
            </a:endParaRPr>
          </a:p>
          <a:p>
            <a:pPr indent="0" lvl="0" marL="0" marR="0" rtl="1" algn="r">
              <a:lnSpc>
                <a:spcPct val="90000"/>
              </a:lnSpc>
              <a:spcBef>
                <a:spcPts val="0"/>
              </a:spcBef>
              <a:spcAft>
                <a:spcPts val="0"/>
              </a:spcAft>
              <a:buClr>
                <a:srgbClr val="4D290A"/>
              </a:buClr>
              <a:buSzPts val="3600"/>
              <a:buFont typeface="Quattrocento Sans"/>
              <a:buNone/>
            </a:pPr>
            <a:r>
              <a:rPr b="1" i="0" lang="en-GB" sz="2700" u="none" cap="none" strike="noStrike">
                <a:solidFill>
                  <a:srgbClr val="4D290A"/>
                </a:solidFill>
                <a:latin typeface="Quattrocento Sans"/>
                <a:ea typeface="Quattrocento Sans"/>
                <a:cs typeface="Quattrocento Sans"/>
                <a:sym typeface="Quattrocento Sans"/>
              </a:rPr>
              <a:t>التواصل المدرسي</a:t>
            </a:r>
            <a:r>
              <a:rPr b="0" i="0" lang="en-GB" sz="3600" u="none" cap="none" strike="noStrike">
                <a:solidFill>
                  <a:srgbClr val="4D290A"/>
                </a:solidFill>
                <a:latin typeface="Quattrocento Sans"/>
                <a:ea typeface="Quattrocento Sans"/>
                <a:cs typeface="Quattrocento Sans"/>
                <a:sym typeface="Quattrocento Sans"/>
              </a:rPr>
              <a:t>      </a:t>
            </a:r>
            <a:endParaRPr b="1" i="0" sz="2200" u="none" cap="none" strike="noStrike">
              <a:solidFill>
                <a:srgbClr val="4D290A"/>
              </a:solidFill>
              <a:highlight>
                <a:srgbClr val="D9EAD3"/>
              </a:highlight>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30467a3d7f3_0_0"/>
          <p:cNvSpPr txBox="1"/>
          <p:nvPr/>
        </p:nvSpPr>
        <p:spPr>
          <a:xfrm>
            <a:off x="148050" y="919250"/>
            <a:ext cx="9624900" cy="5859600"/>
          </a:xfrm>
          <a:prstGeom prst="rect">
            <a:avLst/>
          </a:prstGeom>
          <a:noFill/>
          <a:ln>
            <a:noFill/>
          </a:ln>
        </p:spPr>
        <p:txBody>
          <a:bodyPr anchorCtr="0" anchor="t" bIns="91425" lIns="91425" spcFirstLastPara="1" rIns="91425" wrap="square" tIns="91425">
            <a:spAutoFit/>
          </a:bodyPr>
          <a:lstStyle/>
          <a:p>
            <a:pPr indent="0" lvl="0" marL="0" rtl="0" algn="r">
              <a:lnSpc>
                <a:spcPct val="107916"/>
              </a:lnSpc>
              <a:spcBef>
                <a:spcPts val="0"/>
              </a:spcBef>
              <a:spcAft>
                <a:spcPts val="0"/>
              </a:spcAft>
              <a:buNone/>
            </a:pPr>
            <a:r>
              <a:rPr b="1" lang="en-GB" sz="1800">
                <a:solidFill>
                  <a:schemeClr val="dk2"/>
                </a:solidFill>
                <a:highlight>
                  <a:srgbClr val="FFF2CC"/>
                </a:highlight>
                <a:latin typeface="Calibri"/>
                <a:ea typeface="Calibri"/>
                <a:cs typeface="Calibri"/>
                <a:sym typeface="Calibri"/>
              </a:rPr>
              <a:t>"</a:t>
            </a:r>
            <a:r>
              <a:rPr b="1" lang="en-GB" sz="1800" u="sng">
                <a:solidFill>
                  <a:schemeClr val="dk2"/>
                </a:solidFill>
                <a:highlight>
                  <a:srgbClr val="FFF2CC"/>
                </a:highlight>
                <a:latin typeface="Calibri"/>
                <a:ea typeface="Calibri"/>
                <a:cs typeface="Calibri"/>
                <a:sym typeface="Calibri"/>
              </a:rPr>
              <a:t>إ</a:t>
            </a:r>
            <a:r>
              <a:rPr b="1" lang="en-GB" sz="1900" u="sng">
                <a:solidFill>
                  <a:schemeClr val="dk2"/>
                </a:solidFill>
                <a:highlight>
                  <a:srgbClr val="FFF2CC"/>
                </a:highlight>
                <a:latin typeface="Calibri"/>
                <a:ea typeface="Calibri"/>
                <a:cs typeface="Calibri"/>
                <a:sym typeface="Calibri"/>
              </a:rPr>
              <a:t>علام هام لأولياء الأمور حول برنامج مجموعة الشمس للأطفال الصغار</a:t>
            </a:r>
            <a:r>
              <a:rPr b="1" lang="en-GB" sz="1800" u="sng">
                <a:solidFill>
                  <a:schemeClr val="dk2"/>
                </a:solidFill>
                <a:latin typeface="Calibri"/>
                <a:ea typeface="Calibri"/>
                <a:cs typeface="Calibri"/>
                <a:sym typeface="Calibri"/>
              </a:rPr>
              <a:t>"</a:t>
            </a:r>
            <a:endParaRPr b="1" sz="1800">
              <a:solidFill>
                <a:schemeClr val="dk2"/>
              </a:solidFill>
              <a:latin typeface="Calibri"/>
              <a:ea typeface="Calibri"/>
              <a:cs typeface="Calibri"/>
              <a:sym typeface="Calibri"/>
            </a:endParaRPr>
          </a:p>
          <a:p>
            <a:pPr indent="0" lvl="0" marL="0" rtl="0" algn="r">
              <a:lnSpc>
                <a:spcPct val="107916"/>
              </a:lnSpc>
              <a:spcBef>
                <a:spcPts val="800"/>
              </a:spcBef>
              <a:spcAft>
                <a:spcPts val="0"/>
              </a:spcAft>
              <a:buNone/>
            </a:pPr>
            <a:r>
              <a:rPr lang="en-GB" sz="1500">
                <a:solidFill>
                  <a:schemeClr val="dk2"/>
                </a:solidFill>
                <a:latin typeface="Calibri"/>
                <a:ea typeface="Calibri"/>
                <a:cs typeface="Calibri"/>
                <a:sym typeface="Calibri"/>
              </a:rPr>
              <a:t>ن</a:t>
            </a:r>
            <a:r>
              <a:rPr b="1" lang="en-GB" sz="1500">
                <a:solidFill>
                  <a:schemeClr val="dk2"/>
                </a:solidFill>
                <a:latin typeface="Calibri"/>
                <a:ea typeface="Calibri"/>
                <a:cs typeface="Calibri"/>
                <a:sym typeface="Calibri"/>
              </a:rPr>
              <a:t>ود</a:t>
            </a:r>
            <a:r>
              <a:rPr b="1" lang="en-GB" sz="2000">
                <a:solidFill>
                  <a:schemeClr val="dk2"/>
                </a:solidFill>
                <a:latin typeface="Calibri"/>
                <a:ea typeface="Calibri"/>
                <a:cs typeface="Calibri"/>
                <a:sym typeface="Calibri"/>
              </a:rPr>
              <a:t> </a:t>
            </a:r>
            <a:r>
              <a:rPr b="1" lang="en-GB" sz="1600">
                <a:solidFill>
                  <a:schemeClr val="dk2"/>
                </a:solidFill>
                <a:latin typeface="Calibri"/>
                <a:ea typeface="Calibri"/>
                <a:cs typeface="Calibri"/>
                <a:sym typeface="Calibri"/>
              </a:rPr>
              <a:t>إبلاغ أولياء الأمور الذين لديهم أطفال صغار (في عمر 4 سنوات) أنه في بعض الأحيان يمكن توقع بقاء أطفالهم في مجموعة الشمس </a:t>
            </a:r>
            <a:r>
              <a:rPr b="1" lang="en-GB" sz="1700">
                <a:solidFill>
                  <a:schemeClr val="dk2"/>
                </a:solidFill>
                <a:latin typeface="Calibri"/>
                <a:ea typeface="Calibri"/>
                <a:cs typeface="Calibri"/>
                <a:sym typeface="Calibri"/>
              </a:rPr>
              <a:t>لمدة عامين. هذا النهج متعمد، حيث يسمح للأطفال الأصغر سنًا بالتكيف مع بيئة المدرسة العربية تدريجياً وبناء أساس تعليمي قوي. من خلال قضاء عامين في مجموعة الشمس، ستتاح لطفلك الفرصة لتنمية حب تعلم اللغة العربية، وزيادة ثقته في الصف، وتطوير مهارات اجتماعية وعاطفية وأكاديمية هامة بوتيرة مريحة، دون الضغط لتجاوز مراحل التعلم المبكرة الهامة بسرعة.</a:t>
            </a:r>
            <a:endParaRPr b="1" sz="1700">
              <a:solidFill>
                <a:schemeClr val="dk2"/>
              </a:solidFill>
              <a:latin typeface="Calibri"/>
              <a:ea typeface="Calibri"/>
              <a:cs typeface="Calibri"/>
              <a:sym typeface="Calibri"/>
            </a:endParaRPr>
          </a:p>
          <a:p>
            <a:pPr indent="0" lvl="0" marL="0" rtl="0" algn="r">
              <a:lnSpc>
                <a:spcPct val="107916"/>
              </a:lnSpc>
              <a:spcBef>
                <a:spcPts val="800"/>
              </a:spcBef>
              <a:spcAft>
                <a:spcPts val="0"/>
              </a:spcAft>
              <a:buNone/>
            </a:pPr>
            <a:r>
              <a:rPr b="1" lang="en-GB" sz="1700">
                <a:solidFill>
                  <a:schemeClr val="dk2"/>
                </a:solidFill>
                <a:latin typeface="Calibri"/>
                <a:ea typeface="Calibri"/>
                <a:cs typeface="Calibri"/>
                <a:sym typeface="Calibri"/>
              </a:rPr>
              <a:t>لقد وجدنا أن هذا النهج التدريجي والمدروس للتعليم المبكر قد أسفر عن نتائج ممتازة. الأطفال الذين يقضون عامين في مجموعة الشمس عادة ما ينتقلون بسلاسة إلى الصفوف المتقدمة مع أساس قوي في اللغة العربية وموقف إيجابي نحو التعلم</a:t>
            </a:r>
            <a:endParaRPr b="1" sz="1700">
              <a:solidFill>
                <a:schemeClr val="dk2"/>
              </a:solidFill>
              <a:latin typeface="Calibri"/>
              <a:ea typeface="Calibri"/>
              <a:cs typeface="Calibri"/>
              <a:sym typeface="Calibri"/>
            </a:endParaRPr>
          </a:p>
          <a:p>
            <a:pPr indent="0" lvl="0" marL="0" rtl="0" algn="l">
              <a:lnSpc>
                <a:spcPct val="107916"/>
              </a:lnSpc>
              <a:spcBef>
                <a:spcPts val="800"/>
              </a:spcBef>
              <a:spcAft>
                <a:spcPts val="0"/>
              </a:spcAft>
              <a:buNone/>
            </a:pPr>
            <a:r>
              <a:rPr b="1" lang="en-GB" sz="1800" u="sng">
                <a:solidFill>
                  <a:schemeClr val="dk2"/>
                </a:solidFill>
                <a:highlight>
                  <a:srgbClr val="FFF2CC"/>
                </a:highlight>
                <a:latin typeface="Calibri"/>
                <a:ea typeface="Calibri"/>
                <a:cs typeface="Calibri"/>
                <a:sym typeface="Calibri"/>
              </a:rPr>
              <a:t>"Important Notice for Parents Regarding the Sun Group Program for Young Children"</a:t>
            </a:r>
            <a:endParaRPr b="1" sz="1800" u="sng">
              <a:solidFill>
                <a:schemeClr val="dk2"/>
              </a:solidFill>
              <a:highlight>
                <a:srgbClr val="FFF2CC"/>
              </a:highlight>
              <a:latin typeface="Calibri"/>
              <a:ea typeface="Calibri"/>
              <a:cs typeface="Calibri"/>
              <a:sym typeface="Calibri"/>
            </a:endParaRPr>
          </a:p>
          <a:p>
            <a:pPr indent="0" lvl="0" marL="0" rtl="0" algn="l">
              <a:lnSpc>
                <a:spcPct val="107916"/>
              </a:lnSpc>
              <a:spcBef>
                <a:spcPts val="800"/>
              </a:spcBef>
              <a:spcAft>
                <a:spcPts val="0"/>
              </a:spcAft>
              <a:buNone/>
            </a:pPr>
            <a:r>
              <a:rPr b="1" lang="en-GB" sz="1700">
                <a:solidFill>
                  <a:schemeClr val="dk2"/>
                </a:solidFill>
                <a:latin typeface="Calibri"/>
                <a:ea typeface="Calibri"/>
                <a:cs typeface="Calibri"/>
                <a:sym typeface="Calibri"/>
              </a:rPr>
              <a:t>We would like to inform parents with younger children (4 years old) that sometimes they can expect their children to stay in the Sun group for two years. This approach is intentional, allowing younger children the time they need to adjust to the Arabic school environment and gradually build a strong educational foundation. By spending two years in the Sun group, your child will have the opportunity to foster a love for Arabic learning and increase their confidence in the classroom and to develop critical social, emotional, and academic skills at a comfortable pace, without the pressure of rushing through important early learning stages.</a:t>
            </a:r>
            <a:endParaRPr b="1" sz="1700">
              <a:solidFill>
                <a:schemeClr val="dk2"/>
              </a:solidFill>
              <a:latin typeface="Calibri"/>
              <a:ea typeface="Calibri"/>
              <a:cs typeface="Calibri"/>
              <a:sym typeface="Calibri"/>
            </a:endParaRPr>
          </a:p>
          <a:p>
            <a:pPr indent="0" lvl="0" marL="0" rtl="0" algn="l">
              <a:lnSpc>
                <a:spcPct val="107916"/>
              </a:lnSpc>
              <a:spcBef>
                <a:spcPts val="800"/>
              </a:spcBef>
              <a:spcAft>
                <a:spcPts val="800"/>
              </a:spcAft>
              <a:buNone/>
            </a:pPr>
            <a:r>
              <a:rPr b="1" lang="en-GB" sz="1700">
                <a:solidFill>
                  <a:schemeClr val="dk2"/>
                </a:solidFill>
                <a:latin typeface="Calibri"/>
                <a:ea typeface="Calibri"/>
                <a:cs typeface="Calibri"/>
                <a:sym typeface="Calibri"/>
              </a:rPr>
              <a:t>We have found that this gradual and thoughtful approach to early education has granted excellent results. Children who spend two years in the Sun group typically transition smoothly into more advanced classes with a solid Arabic foundation and a positive attitude toward learning. </a:t>
            </a:r>
            <a:endParaRPr b="1" sz="17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
          <p:cNvSpPr txBox="1"/>
          <p:nvPr>
            <p:ph idx="1" type="body"/>
          </p:nvPr>
        </p:nvSpPr>
        <p:spPr>
          <a:xfrm>
            <a:off x="478550" y="2139600"/>
            <a:ext cx="5764500" cy="4514400"/>
          </a:xfrm>
          <a:prstGeom prst="rect">
            <a:avLst/>
          </a:prstGeom>
          <a:noFill/>
          <a:ln>
            <a:noFill/>
          </a:ln>
        </p:spPr>
        <p:txBody>
          <a:bodyPr anchorCtr="0" anchor="t" bIns="45700" lIns="91425" spcFirstLastPara="1" rIns="91425" wrap="square" tIns="45700">
            <a:normAutofit fontScale="32500" lnSpcReduction="20000"/>
          </a:bodyPr>
          <a:lstStyle/>
          <a:p>
            <a:pPr indent="-217932" lvl="0" marL="347472" rtl="0" algn="l">
              <a:lnSpc>
                <a:spcPct val="100000"/>
              </a:lnSpc>
              <a:spcBef>
                <a:spcPts val="0"/>
              </a:spcBef>
              <a:spcAft>
                <a:spcPts val="0"/>
              </a:spcAft>
              <a:buClr>
                <a:schemeClr val="dk1"/>
              </a:buClr>
              <a:buSzPct val="100000"/>
              <a:buNone/>
            </a:pPr>
            <a:r>
              <a:t/>
            </a:r>
            <a:endParaRPr/>
          </a:p>
          <a:p>
            <a:pPr indent="-328359" lvl="0" marL="347472" rtl="0" algn="l">
              <a:lnSpc>
                <a:spcPct val="100000"/>
              </a:lnSpc>
              <a:spcBef>
                <a:spcPts val="1800"/>
              </a:spcBef>
              <a:spcAft>
                <a:spcPts val="0"/>
              </a:spcAft>
              <a:buClr>
                <a:schemeClr val="dk2"/>
              </a:buClr>
              <a:buSzPct val="100000"/>
              <a:buChar char="•"/>
            </a:pPr>
            <a:r>
              <a:rPr b="1" lang="en-GB" sz="5904">
                <a:solidFill>
                  <a:schemeClr val="dk2"/>
                </a:solidFill>
                <a:highlight>
                  <a:schemeClr val="lt1"/>
                </a:highlight>
              </a:rPr>
              <a:t>“</a:t>
            </a:r>
            <a:r>
              <a:rPr b="1" lang="en-GB" sz="5904">
                <a:solidFill>
                  <a:schemeClr val="dk2"/>
                </a:solidFill>
                <a:highlight>
                  <a:srgbClr val="E69138"/>
                </a:highlight>
              </a:rPr>
              <a:t>Arabee</a:t>
            </a:r>
            <a:r>
              <a:rPr b="1" lang="en-GB" sz="5904">
                <a:solidFill>
                  <a:schemeClr val="dk2"/>
                </a:solidFill>
                <a:highlight>
                  <a:schemeClr val="lt1"/>
                </a:highlight>
              </a:rPr>
              <a:t>” </a:t>
            </a:r>
            <a:r>
              <a:rPr b="1" lang="en-GB" sz="5904">
                <a:solidFill>
                  <a:schemeClr val="dk2"/>
                </a:solidFill>
              </a:rPr>
              <a:t>education Programme (Arabic language learning platform)</a:t>
            </a:r>
            <a:endParaRPr b="1" sz="5904">
              <a:solidFill>
                <a:schemeClr val="dk2"/>
              </a:solidFill>
            </a:endParaRPr>
          </a:p>
          <a:p>
            <a:pPr indent="-328359" lvl="0" marL="347472" rtl="0" algn="l">
              <a:lnSpc>
                <a:spcPct val="100000"/>
              </a:lnSpc>
              <a:spcBef>
                <a:spcPts val="1800"/>
              </a:spcBef>
              <a:spcAft>
                <a:spcPts val="0"/>
              </a:spcAft>
              <a:buClr>
                <a:schemeClr val="dk2"/>
              </a:buClr>
              <a:buSzPct val="100000"/>
              <a:buChar char="•"/>
            </a:pPr>
            <a:r>
              <a:rPr b="1" lang="en-GB" sz="5904">
                <a:solidFill>
                  <a:schemeClr val="dk2"/>
                </a:solidFill>
              </a:rPr>
              <a:t>Resources available to us from </a:t>
            </a:r>
            <a:r>
              <a:rPr b="1" lang="en-GB" sz="5904">
                <a:solidFill>
                  <a:schemeClr val="dk2"/>
                </a:solidFill>
                <a:highlight>
                  <a:schemeClr val="lt1"/>
                </a:highlight>
              </a:rPr>
              <a:t>the platform</a:t>
            </a:r>
            <a:r>
              <a:rPr b="1" lang="en-GB" sz="5904">
                <a:solidFill>
                  <a:schemeClr val="dk2"/>
                </a:solidFill>
                <a:highlight>
                  <a:schemeClr val="lt1"/>
                </a:highlight>
              </a:rPr>
              <a:t> </a:t>
            </a:r>
            <a:endParaRPr b="1" sz="5904">
              <a:solidFill>
                <a:schemeClr val="dk2"/>
              </a:solidFill>
              <a:highlight>
                <a:schemeClr val="lt1"/>
              </a:highlight>
            </a:endParaRPr>
          </a:p>
          <a:p>
            <a:pPr indent="-350457" lvl="0" marL="457200" rtl="0" algn="l">
              <a:lnSpc>
                <a:spcPct val="80000"/>
              </a:lnSpc>
              <a:spcBef>
                <a:spcPts val="1800"/>
              </a:spcBef>
              <a:spcAft>
                <a:spcPts val="0"/>
              </a:spcAft>
              <a:buClr>
                <a:schemeClr val="dk2"/>
              </a:buClr>
              <a:buSzPct val="100000"/>
              <a:buChar char="•"/>
            </a:pPr>
            <a:r>
              <a:rPr b="1" lang="en-GB" sz="5904">
                <a:solidFill>
                  <a:schemeClr val="dk2"/>
                </a:solidFill>
              </a:rPr>
              <a:t>A</a:t>
            </a:r>
            <a:r>
              <a:rPr b="1" lang="en-GB" sz="5904">
                <a:solidFill>
                  <a:schemeClr val="dk2"/>
                </a:solidFill>
              </a:rPr>
              <a:t> series of leveled Arabic reading books to improve reading </a:t>
            </a:r>
            <a:endParaRPr b="1" sz="5904">
              <a:solidFill>
                <a:schemeClr val="dk2"/>
              </a:solidFill>
            </a:endParaRPr>
          </a:p>
          <a:p>
            <a:pPr indent="0" lvl="0" marL="457200" rtl="0" algn="l">
              <a:lnSpc>
                <a:spcPct val="80000"/>
              </a:lnSpc>
              <a:spcBef>
                <a:spcPts val="1800"/>
              </a:spcBef>
              <a:spcAft>
                <a:spcPts val="0"/>
              </a:spcAft>
              <a:buNone/>
            </a:pPr>
            <a:r>
              <a:rPr b="1" lang="en-GB" sz="5904">
                <a:solidFill>
                  <a:schemeClr val="dk2"/>
                </a:solidFill>
              </a:rPr>
              <a:t>*(whenever the child is able to read)</a:t>
            </a:r>
            <a:endParaRPr b="1" sz="5904">
              <a:solidFill>
                <a:schemeClr val="dk2"/>
              </a:solidFill>
            </a:endParaRPr>
          </a:p>
          <a:p>
            <a:pPr indent="-328359" lvl="0" marL="347472" rtl="0" algn="l">
              <a:lnSpc>
                <a:spcPct val="100000"/>
              </a:lnSpc>
              <a:spcBef>
                <a:spcPts val="1800"/>
              </a:spcBef>
              <a:spcAft>
                <a:spcPts val="0"/>
              </a:spcAft>
              <a:buClr>
                <a:schemeClr val="dk2"/>
              </a:buClr>
              <a:buSzPct val="100000"/>
              <a:buChar char="•"/>
            </a:pPr>
            <a:r>
              <a:rPr b="1" lang="en-GB" sz="5904">
                <a:solidFill>
                  <a:schemeClr val="dk2"/>
                </a:solidFill>
              </a:rPr>
              <a:t>Islam Education book</a:t>
            </a:r>
            <a:endParaRPr b="1" sz="5904">
              <a:solidFill>
                <a:schemeClr val="dk2"/>
              </a:solidFill>
            </a:endParaRPr>
          </a:p>
          <a:p>
            <a:pPr indent="-328359" lvl="0" marL="347472" rtl="0" algn="l">
              <a:lnSpc>
                <a:spcPct val="100000"/>
              </a:lnSpc>
              <a:spcBef>
                <a:spcPts val="1800"/>
              </a:spcBef>
              <a:spcAft>
                <a:spcPts val="0"/>
              </a:spcAft>
              <a:buClr>
                <a:schemeClr val="dk2"/>
              </a:buClr>
              <a:buSzPct val="100000"/>
              <a:buChar char="•"/>
            </a:pPr>
            <a:r>
              <a:rPr b="1" lang="en-GB" sz="5904">
                <a:solidFill>
                  <a:schemeClr val="dk2"/>
                </a:solidFill>
              </a:rPr>
              <a:t>Quran session</a:t>
            </a:r>
            <a:endParaRPr b="1" sz="5904">
              <a:solidFill>
                <a:schemeClr val="dk2"/>
              </a:solidFill>
            </a:endParaRPr>
          </a:p>
          <a:p>
            <a:pPr indent="-328359" lvl="0" marL="347472" rtl="0" algn="l">
              <a:lnSpc>
                <a:spcPct val="100000"/>
              </a:lnSpc>
              <a:spcBef>
                <a:spcPts val="1800"/>
              </a:spcBef>
              <a:spcAft>
                <a:spcPts val="0"/>
              </a:spcAft>
              <a:buClr>
                <a:schemeClr val="dk2"/>
              </a:buClr>
              <a:buSzPct val="100000"/>
              <a:buChar char="•"/>
            </a:pPr>
            <a:r>
              <a:rPr b="1" lang="en-GB" sz="5904">
                <a:solidFill>
                  <a:schemeClr val="dk2"/>
                </a:solidFill>
              </a:rPr>
              <a:t>Library – children are encouraged to borrow a book every week and return the following week </a:t>
            </a:r>
            <a:endParaRPr b="1" sz="5904">
              <a:solidFill>
                <a:schemeClr val="dk2"/>
              </a:solidFill>
            </a:endParaRPr>
          </a:p>
          <a:p>
            <a:pPr indent="-328359" lvl="0" marL="347472" rtl="0" algn="l">
              <a:lnSpc>
                <a:spcPct val="100000"/>
              </a:lnSpc>
              <a:spcBef>
                <a:spcPts val="1800"/>
              </a:spcBef>
              <a:spcAft>
                <a:spcPts val="0"/>
              </a:spcAft>
              <a:buClr>
                <a:schemeClr val="dk2"/>
              </a:buClr>
              <a:buSzPct val="100000"/>
              <a:buChar char="•"/>
            </a:pPr>
            <a:r>
              <a:rPr b="1" lang="en-GB" sz="5904">
                <a:solidFill>
                  <a:schemeClr val="dk2"/>
                </a:solidFill>
              </a:rPr>
              <a:t>Specially selected stories/songs/poems</a:t>
            </a:r>
            <a:endParaRPr b="1" sz="5904">
              <a:solidFill>
                <a:schemeClr val="dk2"/>
              </a:solidFill>
            </a:endParaRPr>
          </a:p>
        </p:txBody>
      </p:sp>
      <p:pic>
        <p:nvPicPr>
          <p:cNvPr descr="Diagram&#10;&#10;Description automatically generated with medium confidence" id="473" name="Google Shape;473;p3"/>
          <p:cNvPicPr preferRelativeResize="0"/>
          <p:nvPr/>
        </p:nvPicPr>
        <p:blipFill rotWithShape="1">
          <a:blip r:embed="rId3">
            <a:alphaModFix/>
          </a:blip>
          <a:srcRect b="0" l="0" r="0" t="0"/>
          <a:stretch/>
        </p:blipFill>
        <p:spPr>
          <a:xfrm>
            <a:off x="11341125" y="6237570"/>
            <a:ext cx="850875" cy="62043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74" name="Google Shape;474;p3"/>
          <p:cNvSpPr txBox="1"/>
          <p:nvPr/>
        </p:nvSpPr>
        <p:spPr>
          <a:xfrm>
            <a:off x="5253875" y="2651075"/>
            <a:ext cx="6539700" cy="3586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000"/>
              <a:buFont typeface="Arial"/>
              <a:buNone/>
            </a:pPr>
            <a:r>
              <a:rPr b="1" i="0" lang="en-GB" sz="2200" u="none" cap="none" strike="noStrike">
                <a:solidFill>
                  <a:schemeClr val="dk2"/>
                </a:solidFill>
                <a:latin typeface="Arial"/>
                <a:ea typeface="Arial"/>
                <a:cs typeface="Arial"/>
                <a:sym typeface="Arial"/>
              </a:rPr>
              <a:t>ا</a:t>
            </a:r>
            <a:r>
              <a:rPr b="1" i="0" lang="en-GB" sz="2300" u="none" cap="none" strike="noStrike">
                <a:solidFill>
                  <a:schemeClr val="dk2"/>
                </a:solidFill>
                <a:latin typeface="Arial"/>
                <a:ea typeface="Arial"/>
                <a:cs typeface="Arial"/>
                <a:sym typeface="Arial"/>
              </a:rPr>
              <a:t>لبرنامج التعليمي </a:t>
            </a:r>
            <a:r>
              <a:rPr b="1" lang="en-GB" sz="2300">
                <a:solidFill>
                  <a:schemeClr val="dk2"/>
                </a:solidFill>
              </a:rPr>
              <a:t>“</a:t>
            </a:r>
            <a:r>
              <a:rPr b="1" lang="en-GB" sz="2300">
                <a:solidFill>
                  <a:schemeClr val="dk2"/>
                </a:solidFill>
                <a:highlight>
                  <a:srgbClr val="E69138"/>
                </a:highlight>
              </a:rPr>
              <a:t>عربي</a:t>
            </a:r>
            <a:r>
              <a:rPr b="1" lang="en-GB" sz="2300">
                <a:solidFill>
                  <a:schemeClr val="dk2"/>
                </a:solidFill>
              </a:rPr>
              <a:t>”</a:t>
            </a:r>
            <a:r>
              <a:rPr b="1" i="0" lang="en-GB" sz="2300" u="none" cap="none" strike="noStrike">
                <a:solidFill>
                  <a:schemeClr val="dk2"/>
                </a:solidFill>
                <a:latin typeface="Arial"/>
                <a:ea typeface="Arial"/>
                <a:cs typeface="Arial"/>
                <a:sym typeface="Arial"/>
              </a:rPr>
              <a:t> منصة تعلم اللغة العربية     </a:t>
            </a:r>
            <a:endParaRPr b="1" i="0" sz="230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chemeClr val="dk2"/>
              </a:buClr>
              <a:buSzPts val="2100"/>
              <a:buFont typeface="Arial"/>
              <a:buNone/>
            </a:pPr>
            <a:r>
              <a:rPr b="1" i="0" lang="en-GB" sz="2300" u="none" cap="none" strike="noStrike">
                <a:solidFill>
                  <a:schemeClr val="dk2"/>
                </a:solidFill>
                <a:latin typeface="Arial"/>
                <a:ea typeface="Arial"/>
                <a:cs typeface="Arial"/>
                <a:sym typeface="Arial"/>
              </a:rPr>
              <a:t>الموارد التعليمية ال</a:t>
            </a:r>
            <a:r>
              <a:rPr b="1" lang="en-GB" sz="2300">
                <a:solidFill>
                  <a:schemeClr val="dk2"/>
                </a:solidFill>
              </a:rPr>
              <a:t>متوفرة من المنصة</a:t>
            </a:r>
            <a:r>
              <a:rPr b="1" i="0" lang="en-GB" sz="2300" u="none" cap="none" strike="noStrike">
                <a:solidFill>
                  <a:schemeClr val="dk2"/>
                </a:solidFill>
                <a:latin typeface="Arial"/>
                <a:ea typeface="Arial"/>
                <a:cs typeface="Arial"/>
                <a:sym typeface="Arial"/>
              </a:rPr>
              <a:t> </a:t>
            </a:r>
            <a:endParaRPr b="1" i="0" sz="230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000"/>
              <a:buFont typeface="Arial"/>
              <a:buNone/>
            </a:pPr>
            <a:r>
              <a:rPr b="1" lang="en-GB" sz="2300">
                <a:solidFill>
                  <a:schemeClr val="dk2"/>
                </a:solidFill>
              </a:rPr>
              <a:t>س</a:t>
            </a:r>
            <a:r>
              <a:rPr b="1" lang="en-GB" sz="2300">
                <a:solidFill>
                  <a:schemeClr val="dk2"/>
                </a:solidFill>
              </a:rPr>
              <a:t>لسلة مستويات كتب عربية لدعم القراءة </a:t>
            </a:r>
            <a:endParaRPr b="1" sz="2300">
              <a:solidFill>
                <a:schemeClr val="dk2"/>
              </a:solidFill>
            </a:endParaRPr>
          </a:p>
          <a:p>
            <a:pPr indent="0" lvl="0" marL="0" marR="0" rtl="1" algn="r">
              <a:lnSpc>
                <a:spcPct val="100000"/>
              </a:lnSpc>
              <a:spcBef>
                <a:spcPts val="0"/>
              </a:spcBef>
              <a:spcAft>
                <a:spcPts val="0"/>
              </a:spcAft>
              <a:buClr>
                <a:srgbClr val="000000"/>
              </a:buClr>
              <a:buSzPts val="2000"/>
              <a:buFont typeface="Arial"/>
              <a:buNone/>
            </a:pPr>
            <a:r>
              <a:rPr b="1" lang="en-GB" sz="2300">
                <a:solidFill>
                  <a:schemeClr val="dk2"/>
                </a:solidFill>
              </a:rPr>
              <a:t>  *(عندما يصبح الطفل قادراً على القراءة)</a:t>
            </a:r>
            <a:endParaRPr b="1" sz="2300">
              <a:solidFill>
                <a:schemeClr val="dk2"/>
              </a:solidFill>
            </a:endParaRPr>
          </a:p>
          <a:p>
            <a:pPr indent="0" lvl="0" marL="0" marR="0" rtl="0" algn="r">
              <a:lnSpc>
                <a:spcPct val="100000"/>
              </a:lnSpc>
              <a:spcBef>
                <a:spcPts val="0"/>
              </a:spcBef>
              <a:spcAft>
                <a:spcPts val="0"/>
              </a:spcAft>
              <a:buClr>
                <a:srgbClr val="000000"/>
              </a:buClr>
              <a:buSzPts val="2100"/>
              <a:buFont typeface="Arial"/>
              <a:buNone/>
            </a:pPr>
            <a:r>
              <a:rPr b="1" lang="en-GB" sz="2300">
                <a:solidFill>
                  <a:schemeClr val="dk2"/>
                </a:solidFill>
              </a:rPr>
              <a:t>كتاب</a:t>
            </a:r>
            <a:r>
              <a:rPr b="1" i="0" lang="en-GB" sz="2300" u="none" cap="none" strike="noStrike">
                <a:solidFill>
                  <a:schemeClr val="dk2"/>
                </a:solidFill>
                <a:latin typeface="Arial"/>
                <a:ea typeface="Arial"/>
                <a:cs typeface="Arial"/>
                <a:sym typeface="Arial"/>
              </a:rPr>
              <a:t> التربية </a:t>
            </a:r>
            <a:r>
              <a:rPr b="1" lang="en-GB" sz="2300">
                <a:solidFill>
                  <a:schemeClr val="dk2"/>
                </a:solidFill>
              </a:rPr>
              <a:t>الإسلامية</a:t>
            </a:r>
            <a:endParaRPr b="1" i="0" sz="2300" u="none" cap="none" strike="noStrike">
              <a:solidFill>
                <a:schemeClr val="dk2"/>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100"/>
              <a:buFont typeface="Arial"/>
              <a:buNone/>
            </a:pPr>
            <a:r>
              <a:rPr b="1" lang="en-GB" sz="2300">
                <a:solidFill>
                  <a:schemeClr val="dk2"/>
                </a:solidFill>
              </a:rPr>
              <a:t>درس</a:t>
            </a:r>
            <a:r>
              <a:rPr b="1" i="0" lang="en-GB" sz="2300" u="none" cap="none" strike="noStrike">
                <a:solidFill>
                  <a:schemeClr val="dk2"/>
                </a:solidFill>
                <a:latin typeface="Arial"/>
                <a:ea typeface="Arial"/>
                <a:cs typeface="Arial"/>
                <a:sym typeface="Arial"/>
              </a:rPr>
              <a:t> القرآن الكريم                </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latin typeface="Arial"/>
                <a:ea typeface="Arial"/>
                <a:cs typeface="Arial"/>
                <a:sym typeface="Arial"/>
              </a:rPr>
              <a:t>  المكتبة: تشجيع الأطفال على استعارة كتب وقصص دينية كل أسبوع وإعادتها في الأسبوع التالي </a:t>
            </a:r>
            <a:endParaRPr b="1" i="0" sz="2300" u="none" cap="none" strike="noStrike">
              <a:solidFill>
                <a:schemeClr val="dk2"/>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latin typeface="Arial"/>
                <a:ea typeface="Arial"/>
                <a:cs typeface="Arial"/>
                <a:sym typeface="Arial"/>
              </a:rPr>
              <a:t>قصص / </a:t>
            </a:r>
            <a:r>
              <a:rPr b="1" lang="en-GB" sz="2300">
                <a:solidFill>
                  <a:schemeClr val="dk2"/>
                </a:solidFill>
              </a:rPr>
              <a:t>اغاني</a:t>
            </a:r>
            <a:r>
              <a:rPr b="1" i="0" lang="en-GB" sz="2300" u="none" cap="none" strike="noStrike">
                <a:solidFill>
                  <a:schemeClr val="dk2"/>
                </a:solidFill>
                <a:latin typeface="Arial"/>
                <a:ea typeface="Arial"/>
                <a:cs typeface="Arial"/>
                <a:sym typeface="Arial"/>
              </a:rPr>
              <a:t> / قصائد مخصصة </a:t>
            </a:r>
            <a:r>
              <a:rPr b="1" lang="en-GB" sz="2300">
                <a:solidFill>
                  <a:schemeClr val="dk2"/>
                </a:solidFill>
              </a:rPr>
              <a:t>للمرحلة</a:t>
            </a:r>
            <a:endParaRPr b="1" i="0" sz="2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
          <p:cNvSpPr/>
          <p:nvPr/>
        </p:nvSpPr>
        <p:spPr>
          <a:xfrm>
            <a:off x="4068700" y="167675"/>
            <a:ext cx="3366300" cy="2202000"/>
          </a:xfrm>
          <a:prstGeom prst="wedgeEllipseCallout">
            <a:avLst>
              <a:gd fmla="val 25393" name="adj1"/>
              <a:gd fmla="val 8914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600"/>
              <a:buFont typeface="Arial"/>
              <a:buNone/>
            </a:pPr>
            <a:r>
              <a:rPr b="1" i="0" lang="en-GB" sz="3600" u="none" cap="none" strike="noStrike">
                <a:solidFill>
                  <a:srgbClr val="4D290A"/>
                </a:solidFill>
                <a:latin typeface="Quattrocento Sans"/>
                <a:ea typeface="Quattrocento Sans"/>
                <a:cs typeface="Quattrocento Sans"/>
                <a:sym typeface="Quattrocento Sans"/>
              </a:rPr>
              <a:t>The curriculum                                      </a:t>
            </a:r>
            <a:r>
              <a:rPr b="1" i="0" lang="en-GB" sz="3600" u="none" cap="none" strike="noStrike">
                <a:solidFill>
                  <a:srgbClr val="4D290A"/>
                </a:solidFill>
                <a:latin typeface="Times New Roman"/>
                <a:ea typeface="Times New Roman"/>
                <a:cs typeface="Times New Roman"/>
                <a:sym typeface="Times New Roman"/>
              </a:rPr>
              <a:t>منهاج المرحلة</a:t>
            </a:r>
            <a:endParaRPr b="1" i="0" sz="14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15bf1b8e905_0_0"/>
          <p:cNvSpPr txBox="1"/>
          <p:nvPr/>
        </p:nvSpPr>
        <p:spPr>
          <a:xfrm>
            <a:off x="282925" y="3502800"/>
            <a:ext cx="5516700" cy="273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100"/>
              <a:buFont typeface="Arial"/>
              <a:buNone/>
            </a:pPr>
            <a:r>
              <a:rPr b="0" i="0" lang="en-GB" sz="2100" u="none" cap="none" strike="noStrike">
                <a:solidFill>
                  <a:schemeClr val="dk2"/>
                </a:solidFill>
                <a:highlight>
                  <a:schemeClr val="lt1"/>
                </a:highlight>
                <a:latin typeface="Arial"/>
                <a:ea typeface="Arial"/>
                <a:cs typeface="Arial"/>
                <a:sym typeface="Arial"/>
              </a:rPr>
              <a:t>Arabee</a:t>
            </a:r>
            <a:r>
              <a:rPr b="0" i="0" lang="en-GB" sz="2100" u="none" cap="none" strike="noStrike">
                <a:solidFill>
                  <a:schemeClr val="dk2"/>
                </a:solidFill>
                <a:latin typeface="Arial"/>
                <a:ea typeface="Arial"/>
                <a:cs typeface="Arial"/>
                <a:sym typeface="Arial"/>
              </a:rPr>
              <a:t> is an acclaimed educational program designed to help young learners develop their Arabic language skills effortlessly. It offers engaging activities and interactive lessons, making Arabic learning enjoyable for kids while keeping them attentive and motivated.</a:t>
            </a:r>
            <a:endParaRPr b="0" i="0" sz="2100" u="none" cap="none" strike="noStrike">
              <a:solidFill>
                <a:srgbClr val="D1D5DB"/>
              </a:solidFill>
              <a:highlight>
                <a:srgbClr val="444654"/>
              </a:highlight>
              <a:latin typeface="Arial"/>
              <a:ea typeface="Arial"/>
              <a:cs typeface="Arial"/>
              <a:sym typeface="Arial"/>
            </a:endParaRPr>
          </a:p>
        </p:txBody>
      </p:sp>
      <p:sp>
        <p:nvSpPr>
          <p:cNvPr id="482" name="Google Shape;482;g15bf1b8e905_0_0"/>
          <p:cNvSpPr txBox="1"/>
          <p:nvPr/>
        </p:nvSpPr>
        <p:spPr>
          <a:xfrm>
            <a:off x="5305850" y="3429000"/>
            <a:ext cx="5039100" cy="28860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1200"/>
              </a:spcAft>
              <a:buClr>
                <a:srgbClr val="000000"/>
              </a:buClr>
              <a:buSzPts val="2600"/>
              <a:buFont typeface="Arial"/>
              <a:buNone/>
            </a:pPr>
            <a:r>
              <a:rPr b="0" i="0" lang="en-GB" sz="2600" u="none" cap="none" strike="noStrike">
                <a:solidFill>
                  <a:schemeClr val="dk2"/>
                </a:solidFill>
                <a:highlight>
                  <a:schemeClr val="lt1"/>
                </a:highlight>
                <a:latin typeface="Times New Roman"/>
                <a:ea typeface="Times New Roman"/>
                <a:cs typeface="Times New Roman"/>
                <a:sym typeface="Times New Roman"/>
              </a:rPr>
              <a:t>عربي هو برنامَج تعليمي مشهود له بالثناء </a:t>
            </a:r>
            <a:r>
              <a:rPr b="0" i="0" lang="en-GB" sz="2600" u="none" cap="none" strike="noStrike">
                <a:solidFill>
                  <a:schemeClr val="dk2"/>
                </a:solidFill>
                <a:latin typeface="Times New Roman"/>
                <a:ea typeface="Times New Roman"/>
                <a:cs typeface="Times New Roman"/>
                <a:sym typeface="Times New Roman"/>
              </a:rPr>
              <a:t>مصمم لمساعدة الأطفال على تطوير مهاراتهم في اللغة العربية بكل سهولة. يقدم البرنامج أنشطة شيقة ودروس تفاعلية، مما يجعل تعلم العربية ممتعًا للأطفال مع الحفاظ على انتباههم وتحفيزهم</a:t>
            </a:r>
            <a:endParaRPr b="0" i="0" sz="2600" u="none" cap="none" strike="noStrike">
              <a:solidFill>
                <a:schemeClr val="dk2"/>
              </a:solidFill>
              <a:latin typeface="Times New Roman"/>
              <a:ea typeface="Times New Roman"/>
              <a:cs typeface="Times New Roman"/>
              <a:sym typeface="Times New Roman"/>
            </a:endParaRPr>
          </a:p>
        </p:txBody>
      </p:sp>
      <p:pic>
        <p:nvPicPr>
          <p:cNvPr id="483" name="Google Shape;483;g15bf1b8e905_0_0"/>
          <p:cNvPicPr preferRelativeResize="0"/>
          <p:nvPr/>
        </p:nvPicPr>
        <p:blipFill rotWithShape="1">
          <a:blip r:embed="rId3">
            <a:alphaModFix/>
          </a:blip>
          <a:srcRect b="0" l="0" r="0" t="0"/>
          <a:stretch/>
        </p:blipFill>
        <p:spPr>
          <a:xfrm>
            <a:off x="2404775" y="0"/>
            <a:ext cx="4102304" cy="327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5bf1b8e905_0_7"/>
          <p:cNvSpPr txBox="1"/>
          <p:nvPr/>
        </p:nvSpPr>
        <p:spPr>
          <a:xfrm>
            <a:off x="654525" y="1639975"/>
            <a:ext cx="9076800" cy="51594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0"/>
              </a:spcAft>
              <a:buClr>
                <a:srgbClr val="000000"/>
              </a:buClr>
              <a:buSzPts val="1700"/>
              <a:buFont typeface="Arial"/>
              <a:buNone/>
            </a:pPr>
            <a:r>
              <a:rPr b="1" i="0" lang="en-GB" sz="1800" u="none" cap="none" strike="noStrike">
                <a:solidFill>
                  <a:schemeClr val="dk2"/>
                </a:solidFill>
                <a:latin typeface="Arial"/>
                <a:ea typeface="Arial"/>
                <a:cs typeface="Arial"/>
                <a:sym typeface="Arial"/>
              </a:rPr>
              <a:t>ن</a:t>
            </a:r>
            <a:r>
              <a:rPr b="1" i="0" lang="en-GB" sz="1900" u="none" cap="none" strike="noStrike">
                <a:solidFill>
                  <a:schemeClr val="dk2"/>
                </a:solidFill>
                <a:latin typeface="Arial"/>
                <a:ea typeface="Arial"/>
                <a:cs typeface="Arial"/>
                <a:sym typeface="Arial"/>
              </a:rPr>
              <a:t>ود أن نلفت انتباهك إلى أن مدرستنا لديها اشتراك في المنصة الرقمية هو موقع يقدم موارد تفاعلية باللغة العربية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تم تنظيم المواد في مجالات موضوعية، ويتم تقديم المواد عبر مجموعة من أنشطة الوسائط المتعددة الغامرة. إنه مصدر رائع </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لأنه يمكّن التلاميذ من تعزيز مفرداتهم، و يتعلمون في نفس الوقت المهارات الأساسية الأربع "القراءة والكتابة والاستماع والتحدث  </a:t>
            </a:r>
            <a:endParaRPr b="1" i="0" sz="1700" u="none" cap="none" strike="noStrike">
              <a:solidFill>
                <a:schemeClr val="dk2"/>
              </a:solidFill>
              <a:latin typeface="Arial"/>
              <a:ea typeface="Arial"/>
              <a:cs typeface="Arial"/>
              <a:sym typeface="Arial"/>
            </a:endParaRPr>
          </a:p>
          <a:p>
            <a:pPr indent="0" lvl="0" marL="0" marR="0" rtl="1" algn="r">
              <a:lnSpc>
                <a:spcPct val="115000"/>
              </a:lnSpc>
              <a:spcBef>
                <a:spcPts val="1200"/>
              </a:spcBef>
              <a:spcAft>
                <a:spcPts val="0"/>
              </a:spcAft>
              <a:buClr>
                <a:srgbClr val="000000"/>
              </a:buClr>
              <a:buSzPts val="1550"/>
              <a:buFont typeface="Arial"/>
              <a:buNone/>
            </a:pPr>
            <a:r>
              <a:rPr b="1" i="0" lang="en-GB" sz="1650" u="none" cap="none" strike="noStrike">
                <a:solidFill>
                  <a:schemeClr val="dk2"/>
                </a:solidFill>
                <a:latin typeface="Arial"/>
                <a:ea typeface="Arial"/>
                <a:cs typeface="Arial"/>
                <a:sym typeface="Arial"/>
              </a:rPr>
              <a:t>أفضل طريقة للأطفال لتعلم اللغة العربية هي من خلال الأنشطة المثيرة والدروس التفاعلية. احرص على إشراكهم، وتركيزهم، وجعل العربية ممتعة مع عربي!</a:t>
            </a:r>
            <a:endParaRPr b="1" i="0" sz="24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 يوفر الوقت من خلال الأنشطة التي يسهل العثور عليها وتصحيحها تلقائيًا</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يمكن لجميع طلابنا استعمال هذا الموقع من المنزل. يمكن كذلك للطلاب استخدام موقع الويب بشكل مستقل لترسيخ ما تعلمه</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 في الفصل والحصول على السباق في تعلم مفردات جديدة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iPad و Android يمكن للطلاب تثبيتها على أجهزتهم المحمولة</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latin typeface="Arial"/>
                <a:ea typeface="Arial"/>
                <a:cs typeface="Arial"/>
                <a:sym typeface="Arial"/>
              </a:rPr>
              <a:t>لتسجيل الدخول إلى المنصة سيكون لدى الطلاب تفاصيل تسجيل الدخول الخاصة بهم. سوف نقدم هذه في أقرب وقت ممكن</a:t>
            </a:r>
            <a:endParaRPr b="1" i="0" sz="1700" u="none" cap="none" strike="noStrike">
              <a:solidFill>
                <a:schemeClr val="dk2"/>
              </a:solidFill>
              <a:latin typeface="Arial"/>
              <a:ea typeface="Arial"/>
              <a:cs typeface="Arial"/>
              <a:sym typeface="Arial"/>
            </a:endParaRPr>
          </a:p>
          <a:p>
            <a:pPr indent="0" lvl="0" marL="0" marR="0" rtl="0" algn="r">
              <a:lnSpc>
                <a:spcPct val="115000"/>
              </a:lnSpc>
              <a:spcBef>
                <a:spcPts val="1200"/>
              </a:spcBef>
              <a:spcAft>
                <a:spcPts val="1200"/>
              </a:spcAft>
              <a:buClr>
                <a:srgbClr val="000000"/>
              </a:buClr>
              <a:buSzPts val="1600"/>
              <a:buFont typeface="Arial"/>
              <a:buNone/>
            </a:pPr>
            <a:r>
              <a:rPr b="1" i="0" lang="en-GB" sz="1700" u="none" cap="none" strike="noStrike">
                <a:solidFill>
                  <a:schemeClr val="dk2"/>
                </a:solidFill>
                <a:latin typeface="Arial"/>
                <a:ea typeface="Arial"/>
                <a:cs typeface="Arial"/>
                <a:sym typeface="Arial"/>
              </a:rPr>
              <a:t>تذكر: تعلم لغة لا يستغرق سنوات - يستغرق دقائق كل يوم.  استمتع</a:t>
            </a:r>
            <a:r>
              <a:rPr b="1" i="0" lang="en-GB" sz="16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pic>
        <p:nvPicPr>
          <p:cNvPr id="490" name="Google Shape;490;g15bf1b8e905_0_7"/>
          <p:cNvPicPr preferRelativeResize="0"/>
          <p:nvPr/>
        </p:nvPicPr>
        <p:blipFill rotWithShape="1">
          <a:blip r:embed="rId3">
            <a:alphaModFix/>
          </a:blip>
          <a:srcRect b="0" l="0" r="0" t="0"/>
          <a:stretch/>
        </p:blipFill>
        <p:spPr>
          <a:xfrm>
            <a:off x="2800250" y="71150"/>
            <a:ext cx="3295750" cy="156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g282e075dea4_0_0"/>
          <p:cNvPicPr preferRelativeResize="0"/>
          <p:nvPr/>
        </p:nvPicPr>
        <p:blipFill rotWithShape="1">
          <a:blip r:embed="rId3">
            <a:alphaModFix/>
          </a:blip>
          <a:srcRect b="0" l="0" r="0" t="0"/>
          <a:stretch/>
        </p:blipFill>
        <p:spPr>
          <a:xfrm>
            <a:off x="229400" y="2865575"/>
            <a:ext cx="9405950" cy="3665200"/>
          </a:xfrm>
          <a:prstGeom prst="rect">
            <a:avLst/>
          </a:prstGeom>
          <a:noFill/>
          <a:ln>
            <a:noFill/>
          </a:ln>
        </p:spPr>
      </p:pic>
      <p:pic>
        <p:nvPicPr>
          <p:cNvPr id="497" name="Google Shape;497;g282e075dea4_0_0"/>
          <p:cNvPicPr preferRelativeResize="0"/>
          <p:nvPr/>
        </p:nvPicPr>
        <p:blipFill rotWithShape="1">
          <a:blip r:embed="rId4">
            <a:alphaModFix/>
          </a:blip>
          <a:srcRect b="0" l="0" r="0" t="0"/>
          <a:stretch/>
        </p:blipFill>
        <p:spPr>
          <a:xfrm>
            <a:off x="229388" y="2036825"/>
            <a:ext cx="6649526" cy="60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15687b8a777_0_448"/>
          <p:cNvSpPr/>
          <p:nvPr/>
        </p:nvSpPr>
        <p:spPr>
          <a:xfrm>
            <a:off x="9757500" y="0"/>
            <a:ext cx="2434500" cy="2268900"/>
          </a:xfrm>
          <a:prstGeom prst="wedgeEllipseCallout">
            <a:avLst>
              <a:gd fmla="val -50897" name="adj1"/>
              <a:gd fmla="val 6380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100"/>
              <a:buFont typeface="Arial"/>
              <a:buNone/>
            </a:pPr>
            <a:r>
              <a:rPr b="1" i="0" lang="en-GB" sz="2100" u="none" cap="none" strike="noStrike">
                <a:solidFill>
                  <a:srgbClr val="4D290A"/>
                </a:solidFill>
                <a:latin typeface="Arial"/>
                <a:ea typeface="Arial"/>
                <a:cs typeface="Arial"/>
                <a:sym typeface="Arial"/>
              </a:rPr>
              <a:t>Curriculum Overview       </a:t>
            </a:r>
            <a:endParaRPr b="1" i="0" sz="2100" u="none" cap="none" strike="noStrike">
              <a:solidFill>
                <a:srgbClr val="4D290A"/>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3100"/>
              <a:buFont typeface="Arial"/>
              <a:buNone/>
            </a:pPr>
            <a:r>
              <a:rPr b="1" i="0" lang="en-GB" sz="2100" u="none" cap="none" strike="noStrike">
                <a:solidFill>
                  <a:srgbClr val="4D290A"/>
                </a:solidFill>
                <a:latin typeface="Arial"/>
                <a:ea typeface="Arial"/>
                <a:cs typeface="Arial"/>
                <a:sym typeface="Arial"/>
              </a:rPr>
              <a:t>  نظرة عامة    </a:t>
            </a:r>
            <a:br>
              <a:rPr b="1" i="0" lang="en-GB" sz="2100" u="none" cap="none" strike="noStrike">
                <a:solidFill>
                  <a:srgbClr val="4D290A"/>
                </a:solidFill>
                <a:latin typeface="Arial"/>
                <a:ea typeface="Arial"/>
                <a:cs typeface="Arial"/>
                <a:sym typeface="Arial"/>
              </a:rPr>
            </a:br>
            <a:r>
              <a:rPr b="1" i="0" lang="en-GB" sz="2100" u="none" cap="none" strike="noStrike">
                <a:solidFill>
                  <a:srgbClr val="4D290A"/>
                </a:solidFill>
                <a:latin typeface="Arial"/>
                <a:ea typeface="Arial"/>
                <a:cs typeface="Arial"/>
                <a:sym typeface="Arial"/>
              </a:rPr>
              <a:t> على المنهج الدراسي</a:t>
            </a:r>
            <a:endParaRPr b="1" i="0" sz="100" u="none" cap="none" strike="noStrike">
              <a:solidFill>
                <a:srgbClr val="000000"/>
              </a:solidFill>
              <a:latin typeface="Arial"/>
              <a:ea typeface="Arial"/>
              <a:cs typeface="Arial"/>
              <a:sym typeface="Arial"/>
            </a:endParaRPr>
          </a:p>
        </p:txBody>
      </p:sp>
      <p:pic>
        <p:nvPicPr>
          <p:cNvPr id="503" name="Google Shape;503;g15687b8a777_0_448"/>
          <p:cNvPicPr preferRelativeResize="0"/>
          <p:nvPr/>
        </p:nvPicPr>
        <p:blipFill rotWithShape="1">
          <a:blip r:embed="rId3">
            <a:alphaModFix/>
          </a:blip>
          <a:srcRect b="5510" l="8381" r="9523" t="47549"/>
          <a:stretch/>
        </p:blipFill>
        <p:spPr>
          <a:xfrm>
            <a:off x="475075" y="2056850"/>
            <a:ext cx="9155200" cy="41416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2022-09-16T09:32:16Z</dcterms:created>
  <dc:creator>Nora Sibaey-Soliman</dc:creator>
</cp:coreProperties>
</file>