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jeMT+WqKb15fO53I+/CFjTC3D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QuattrocentoSans-regular.fntdata"/><Relationship Id="rId21" Type="http://schemas.openxmlformats.org/officeDocument/2006/relationships/slide" Target="slides/slide16.xml"/><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Quattrocento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236c6b97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28236c6b97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82d38286f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82d38286f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282d38286fd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85b147304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285b147304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g285b147304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5687b8a777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5687b8a777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499ec6b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0499ec6b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30499ec6b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5bf1b8e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15bf1b8e9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15bf1b8e90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5bf1b8e90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15bf1b8e90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15bf1b8e90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e801ebd66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1e801ebd66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1e801ebd66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5687b8a77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g15687b8a77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025ef1d13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3025ef1d13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3025ef1d13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123" name="Shape 123"/>
        <p:cNvGrpSpPr/>
        <p:nvPr/>
      </p:nvGrpSpPr>
      <p:grpSpPr>
        <a:xfrm>
          <a:off x="0" y="0"/>
          <a:ext cx="0" cy="0"/>
          <a:chOff x="0" y="0"/>
          <a:chExt cx="0" cy="0"/>
        </a:xfrm>
      </p:grpSpPr>
      <p:sp>
        <p:nvSpPr>
          <p:cNvPr id="124" name="Google Shape;124;p23"/>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8" name="Google Shape;138;p23"/>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39" name="Google Shape;139;p23"/>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53" name="Google Shape;153;p23"/>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54" name="Google Shape;154;p23"/>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55" name="Google Shape;155;p2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58" name="Shape 158"/>
        <p:cNvGrpSpPr/>
        <p:nvPr/>
      </p:nvGrpSpPr>
      <p:grpSpPr>
        <a:xfrm>
          <a:off x="0" y="0"/>
          <a:ext cx="0" cy="0"/>
          <a:chOff x="0" y="0"/>
          <a:chExt cx="0" cy="0"/>
        </a:xfrm>
      </p:grpSpPr>
      <p:sp>
        <p:nvSpPr>
          <p:cNvPr id="159" name="Google Shape;159;p24"/>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60" name="Google Shape;160;p24"/>
          <p:cNvGrpSpPr/>
          <p:nvPr/>
        </p:nvGrpSpPr>
        <p:grpSpPr>
          <a:xfrm flipH="1" rot="5400000">
            <a:off x="274315" y="1102304"/>
            <a:ext cx="5053664" cy="4411852"/>
            <a:chOff x="895350" y="3313113"/>
            <a:chExt cx="3613151" cy="2790825"/>
          </a:xfrm>
        </p:grpSpPr>
        <p:sp>
          <p:nvSpPr>
            <p:cNvPr id="161" name="Google Shape;161;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73" name="Google Shape;173;p24"/>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7" name="Google Shape;187;p24"/>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1" name="Google Shape;201;p24"/>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sp>
      <p:sp>
        <p:nvSpPr>
          <p:cNvPr id="202" name="Google Shape;202;p24"/>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03" name="Google Shape;203;p2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5"/>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209" name="Google Shape;209;p25"/>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1" name="Google Shape;211;p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2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p2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27"/>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7"/>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 name="Shape 231"/>
        <p:cNvGrpSpPr/>
        <p:nvPr/>
      </p:nvGrpSpPr>
      <p:grpSpPr>
        <a:xfrm>
          <a:off x="0" y="0"/>
          <a:ext cx="0" cy="0"/>
          <a:chOff x="0" y="0"/>
          <a:chExt cx="0" cy="0"/>
        </a:xfrm>
      </p:grpSpPr>
      <p:sp>
        <p:nvSpPr>
          <p:cNvPr id="232" name="Google Shape;232;g15687b8a777_0_241"/>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5687b8a777_0_24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4" name="Google Shape;234;g15687b8a777_0_24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5" name="Google Shape;235;g15687b8a777_0_24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5687b8a777_0_24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7" name="Shape 237"/>
        <p:cNvGrpSpPr/>
        <p:nvPr/>
      </p:nvGrpSpPr>
      <p:grpSpPr>
        <a:xfrm>
          <a:off x="0" y="0"/>
          <a:ext cx="0" cy="0"/>
          <a:chOff x="0" y="0"/>
          <a:chExt cx="0" cy="0"/>
        </a:xfrm>
      </p:grpSpPr>
      <p:sp>
        <p:nvSpPr>
          <p:cNvPr id="238" name="Google Shape;238;g15687b8a777_0_3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9" name="Google Shape;239;g15687b8a777_0_3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g15687b8a777_0_3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g15687b8a777_0_238"/>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g15687b8a777_0_238"/>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4" name="Shape 244"/>
        <p:cNvGrpSpPr/>
        <p:nvPr/>
      </p:nvGrpSpPr>
      <p:grpSpPr>
        <a:xfrm>
          <a:off x="0" y="0"/>
          <a:ext cx="0" cy="0"/>
          <a:chOff x="0" y="0"/>
          <a:chExt cx="0" cy="0"/>
        </a:xfrm>
      </p:grpSpPr>
      <p:sp>
        <p:nvSpPr>
          <p:cNvPr id="245" name="Google Shape;245;g15687b8a777_0_24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5687b8a777_0_247"/>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7" name="Google Shape;247;g15687b8a777_0_247"/>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8" name="Google Shape;248;g15687b8a777_0_24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49" name="Google Shape;249;g15687b8a777_0_24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g15687b8a777_0_24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1" name="Shape 251"/>
        <p:cNvGrpSpPr/>
        <p:nvPr/>
      </p:nvGrpSpPr>
      <p:grpSpPr>
        <a:xfrm>
          <a:off x="0" y="0"/>
          <a:ext cx="0" cy="0"/>
          <a:chOff x="0" y="0"/>
          <a:chExt cx="0" cy="0"/>
        </a:xfrm>
      </p:grpSpPr>
      <p:sp>
        <p:nvSpPr>
          <p:cNvPr id="252" name="Google Shape;252;g15687b8a777_0_254"/>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53" name="Google Shape;253;g15687b8a777_0_254"/>
          <p:cNvGrpSpPr/>
          <p:nvPr/>
        </p:nvGrpSpPr>
        <p:grpSpPr>
          <a:xfrm>
            <a:off x="595546" y="781398"/>
            <a:ext cx="6433399" cy="5053665"/>
            <a:chOff x="5162444" y="781398"/>
            <a:chExt cx="6433399" cy="5053665"/>
          </a:xfrm>
        </p:grpSpPr>
        <p:sp>
          <p:nvSpPr>
            <p:cNvPr id="254" name="Google Shape;254;g15687b8a777_0_254"/>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5" name="Google Shape;255;g15687b8a777_0_254"/>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256" name="Google Shape;256;g15687b8a777_0_254"/>
            <p:cNvGrpSpPr/>
            <p:nvPr/>
          </p:nvGrpSpPr>
          <p:grpSpPr>
            <a:xfrm>
              <a:off x="5813866" y="859114"/>
              <a:ext cx="5129008" cy="4880471"/>
              <a:chOff x="7856559" y="859112"/>
              <a:chExt cx="3086791" cy="4880471"/>
            </a:xfrm>
          </p:grpSpPr>
          <p:sp>
            <p:nvSpPr>
              <p:cNvPr id="257" name="Google Shape;257;g15687b8a777_0_254"/>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259" name="Google Shape;259;g15687b8a777_0_254"/>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3" name="Google Shape;263;g15687b8a777_0_254"/>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4" name="Google Shape;264;g15687b8a777_0_254"/>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5" name="Google Shape;265;g15687b8a777_0_254"/>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6" name="Google Shape;266;g15687b8a777_0_254"/>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67" name="Google Shape;267;g15687b8a777_0_254"/>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268" name="Google Shape;268;g15687b8a777_0_254"/>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69" name="Google Shape;269;g15687b8a777_0_25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70" name="Google Shape;270;g15687b8a777_0_25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g15687b8a777_0_25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16"/>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 name="Google Shape;22;p1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1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272" name="Shape 272"/>
        <p:cNvGrpSpPr/>
        <p:nvPr/>
      </p:nvGrpSpPr>
      <p:grpSpPr>
        <a:xfrm>
          <a:off x="0" y="0"/>
          <a:ext cx="0" cy="0"/>
          <a:chOff x="0" y="0"/>
          <a:chExt cx="0" cy="0"/>
        </a:xfrm>
      </p:grpSpPr>
      <p:sp>
        <p:nvSpPr>
          <p:cNvPr id="273" name="Google Shape;273;g15687b8a777_0_27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4" name="Google Shape;274;g15687b8a777_0_275"/>
          <p:cNvGrpSpPr/>
          <p:nvPr/>
        </p:nvGrpSpPr>
        <p:grpSpPr>
          <a:xfrm rot="5400000">
            <a:off x="1045222" y="1678005"/>
            <a:ext cx="3123208" cy="3089722"/>
            <a:chOff x="895350" y="3313113"/>
            <a:chExt cx="3613151" cy="2790825"/>
          </a:xfrm>
        </p:grpSpPr>
        <p:sp>
          <p:nvSpPr>
            <p:cNvPr id="275" name="Google Shape;275;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3" name="Google Shape;283;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4" name="Google Shape;284;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5" name="Google Shape;285;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6" name="Google Shape;286;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87" name="Google Shape;287;g15687b8a777_0_275"/>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88" name="Google Shape;288;g15687b8a777_0_275"/>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289" name="Google Shape;289;g15687b8a777_0_275"/>
          <p:cNvGrpSpPr/>
          <p:nvPr/>
        </p:nvGrpSpPr>
        <p:grpSpPr>
          <a:xfrm rot="5400000">
            <a:off x="4517218" y="1678005"/>
            <a:ext cx="3123208" cy="3089722"/>
            <a:chOff x="895350" y="3313113"/>
            <a:chExt cx="3613151" cy="2790825"/>
          </a:xfrm>
        </p:grpSpPr>
        <p:sp>
          <p:nvSpPr>
            <p:cNvPr id="290" name="Google Shape;290;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8" name="Google Shape;298;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9" name="Google Shape;299;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0" name="Google Shape;300;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1" name="Google Shape;301;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02" name="Google Shape;302;g15687b8a777_0_275"/>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03" name="Google Shape;303;g15687b8a777_0_275"/>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04" name="Google Shape;304;g15687b8a777_0_275"/>
          <p:cNvGrpSpPr/>
          <p:nvPr/>
        </p:nvGrpSpPr>
        <p:grpSpPr>
          <a:xfrm rot="5400000">
            <a:off x="8019092" y="1678005"/>
            <a:ext cx="3123208" cy="3089722"/>
            <a:chOff x="895350" y="3313113"/>
            <a:chExt cx="3613151" cy="2790825"/>
          </a:xfrm>
        </p:grpSpPr>
        <p:sp>
          <p:nvSpPr>
            <p:cNvPr id="305" name="Google Shape;305;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3" name="Google Shape;313;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4" name="Google Shape;314;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5" name="Google Shape;315;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6" name="Google Shape;316;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17" name="Google Shape;317;g15687b8a777_0_275"/>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18" name="Google Shape;318;g15687b8a777_0_275"/>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9" name="Google Shape;319;g15687b8a777_0_27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0" name="Google Shape;320;g15687b8a777_0_27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g15687b8a777_0_27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2" name="Shape 322"/>
        <p:cNvGrpSpPr/>
        <p:nvPr/>
      </p:nvGrpSpPr>
      <p:grpSpPr>
        <a:xfrm>
          <a:off x="0" y="0"/>
          <a:ext cx="0" cy="0"/>
          <a:chOff x="0" y="0"/>
          <a:chExt cx="0" cy="0"/>
        </a:xfrm>
      </p:grpSpPr>
      <p:sp>
        <p:nvSpPr>
          <p:cNvPr id="323" name="Google Shape;323;g15687b8a777_0_32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g15687b8a777_0_325"/>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5" name="Google Shape;325;g15687b8a777_0_325"/>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6" name="Google Shape;326;g15687b8a777_0_325"/>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7" name="Google Shape;327;g15687b8a777_0_325"/>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8" name="Google Shape;328;g15687b8a777_0_3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9" name="Google Shape;329;g15687b8a777_0_3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g15687b8a777_0_32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g15687b8a777_0_334"/>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15687b8a777_0_334"/>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sp>
        <p:nvSpPr>
          <p:cNvPr id="335" name="Google Shape;335;g15687b8a777_0_33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g15687b8a777_0_33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7" name="Google Shape;337;g15687b8a777_0_33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15687b8a777_0_33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339" name="Shape 339"/>
        <p:cNvGrpSpPr/>
        <p:nvPr/>
      </p:nvGrpSpPr>
      <p:grpSpPr>
        <a:xfrm>
          <a:off x="0" y="0"/>
          <a:ext cx="0" cy="0"/>
          <a:chOff x="0" y="0"/>
          <a:chExt cx="0" cy="0"/>
        </a:xfrm>
      </p:grpSpPr>
      <p:sp>
        <p:nvSpPr>
          <p:cNvPr id="340" name="Google Shape;340;g15687b8a777_0_346"/>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54" name="Google Shape;354;g15687b8a777_0_346"/>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55" name="Google Shape;355;g15687b8a777_0_346"/>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69" name="Google Shape;369;g15687b8a777_0_346"/>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70" name="Google Shape;370;g15687b8a777_0_346"/>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71" name="Google Shape;371;g15687b8a777_0_3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72" name="Google Shape;372;g15687b8a777_0_3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5687b8a777_0_3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374" name="Shape 374"/>
        <p:cNvGrpSpPr/>
        <p:nvPr/>
      </p:nvGrpSpPr>
      <p:grpSpPr>
        <a:xfrm>
          <a:off x="0" y="0"/>
          <a:ext cx="0" cy="0"/>
          <a:chOff x="0" y="0"/>
          <a:chExt cx="0" cy="0"/>
        </a:xfrm>
      </p:grpSpPr>
      <p:sp>
        <p:nvSpPr>
          <p:cNvPr id="375" name="Google Shape;375;g15687b8a777_0_381"/>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76" name="Google Shape;376;g15687b8a777_0_381"/>
          <p:cNvGrpSpPr/>
          <p:nvPr/>
        </p:nvGrpSpPr>
        <p:grpSpPr>
          <a:xfrm flipH="1" rot="5400000">
            <a:off x="274485" y="1102324"/>
            <a:ext cx="5053714" cy="4411736"/>
            <a:chOff x="895350" y="3313113"/>
            <a:chExt cx="3613151" cy="2790825"/>
          </a:xfrm>
        </p:grpSpPr>
        <p:sp>
          <p:nvSpPr>
            <p:cNvPr id="377" name="Google Shape;377;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89" name="Google Shape;389;g15687b8a777_0_381"/>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03" name="Google Shape;403;g15687b8a777_0_381"/>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17" name="Google Shape;417;g15687b8a777_0_381"/>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418" name="Google Shape;418;g15687b8a777_0_381"/>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19" name="Google Shape;419;g15687b8a777_0_38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0" name="Google Shape;420;g15687b8a777_0_38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5687b8a777_0_38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g15687b8a777_0_429"/>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15687b8a777_0_429"/>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425" name="Google Shape;425;g15687b8a777_0_429"/>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26" name="Google Shape;426;g15687b8a777_0_42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7" name="Google Shape;427;g15687b8a777_0_42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15687b8a777_0_42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g15687b8a777_0_43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15687b8a777_0_43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2" name="Google Shape;432;g15687b8a777_0_43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3" name="Google Shape;433;g15687b8a777_0_43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5687b8a777_0_43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5" name="Shape 435"/>
        <p:cNvGrpSpPr/>
        <p:nvPr/>
      </p:nvGrpSpPr>
      <p:grpSpPr>
        <a:xfrm>
          <a:off x="0" y="0"/>
          <a:ext cx="0" cy="0"/>
          <a:chOff x="0" y="0"/>
          <a:chExt cx="0" cy="0"/>
        </a:xfrm>
      </p:grpSpPr>
      <p:sp>
        <p:nvSpPr>
          <p:cNvPr id="436" name="Google Shape;436;g15687b8a777_0_442"/>
          <p:cNvSpPr txBox="1"/>
          <p:nvPr>
            <p:ph type="title"/>
          </p:nvPr>
        </p:nvSpPr>
        <p:spPr>
          <a:xfrm rot="5400000">
            <a:off x="7650599" y="2278500"/>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15687b8a777_0_442"/>
          <p:cNvSpPr txBox="1"/>
          <p:nvPr>
            <p:ph idx="1" type="body"/>
          </p:nvPr>
        </p:nvSpPr>
        <p:spPr>
          <a:xfrm rot="5400000">
            <a:off x="2316570"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8" name="Google Shape;438;g15687b8a777_0_4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9" name="Google Shape;439;g15687b8a777_0_4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5687b8a777_0_4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28" name="Google Shape;28;p1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 name="Google Shape;29;p1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0" name="Google Shape;30;p1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 name="Google Shape;31;p1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 name="Google Shape;32;p1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 name="Google Shape;37;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7"/>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2" name="Google Shape;42;p17"/>
          <p:cNvGrpSpPr/>
          <p:nvPr/>
        </p:nvGrpSpPr>
        <p:grpSpPr>
          <a:xfrm>
            <a:off x="595546" y="781398"/>
            <a:ext cx="6433399" cy="5053665"/>
            <a:chOff x="5162444" y="781398"/>
            <a:chExt cx="6433399" cy="5053665"/>
          </a:xfrm>
        </p:grpSpPr>
        <p:sp>
          <p:nvSpPr>
            <p:cNvPr id="43" name="Google Shape;43;p17"/>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4" name="Google Shape;44;p17"/>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45" name="Google Shape;45;p17"/>
            <p:cNvGrpSpPr/>
            <p:nvPr/>
          </p:nvGrpSpPr>
          <p:grpSpPr>
            <a:xfrm>
              <a:off x="5814205" y="859113"/>
              <a:ext cx="5129142" cy="4880471"/>
              <a:chOff x="7856559" y="859113"/>
              <a:chExt cx="3086792" cy="4880471"/>
            </a:xfrm>
          </p:grpSpPr>
          <p:sp>
            <p:nvSpPr>
              <p:cNvPr id="46" name="Google Shape;46;p17"/>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7" name="Google Shape;47;p17"/>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8" name="Google Shape;48;p17"/>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 name="Google Shape;49;p17"/>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 name="Google Shape;50;p17"/>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 name="Google Shape;51;p17"/>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 name="Google Shape;52;p17"/>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 name="Google Shape;53;p17"/>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 name="Google Shape;54;p17"/>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5" name="Google Shape;55;p17"/>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6" name="Google Shape;56;p17"/>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57" name="Google Shape;57;p17"/>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8" name="Google Shape;58;p1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9" name="Google Shape;59;p1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61" name="Shape 61"/>
        <p:cNvGrpSpPr/>
        <p:nvPr/>
      </p:nvGrpSpPr>
      <p:grpSpPr>
        <a:xfrm>
          <a:off x="0" y="0"/>
          <a:ext cx="0" cy="0"/>
          <a:chOff x="0" y="0"/>
          <a:chExt cx="0" cy="0"/>
        </a:xfrm>
      </p:grpSpPr>
      <p:sp>
        <p:nvSpPr>
          <p:cNvPr id="62" name="Google Shape;62;p1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76" name="Google Shape;76;p18"/>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sp>
      <p:sp>
        <p:nvSpPr>
          <p:cNvPr id="77" name="Google Shape;77;p18"/>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1" name="Google Shape;91;p18"/>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92" name="Google Shape;92;p18"/>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06" name="Google Shape;106;p18"/>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107" name="Google Shape;107;p18"/>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08" name="Google Shape;108;p1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09" name="Google Shape;109;p1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0"/>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17" name="Google Shape;117;p2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21" name="Google Shape;121;p2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5" name="Shape 225"/>
        <p:cNvGrpSpPr/>
        <p:nvPr/>
      </p:nvGrpSpPr>
      <p:grpSpPr>
        <a:xfrm>
          <a:off x="0" y="0"/>
          <a:ext cx="0" cy="0"/>
          <a:chOff x="0" y="0"/>
          <a:chExt cx="0" cy="0"/>
        </a:xfrm>
      </p:grpSpPr>
      <p:sp>
        <p:nvSpPr>
          <p:cNvPr id="226" name="Google Shape;226;g15687b8a777_0_23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g15687b8a777_0_2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28" name="Google Shape;228;g15687b8a777_0_23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9" name="Google Shape;229;g15687b8a777_0_23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230" name="Google Shape;230;g15687b8a777_0_23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28236c6b974_0_21"/>
          <p:cNvSpPr txBox="1"/>
          <p:nvPr>
            <p:ph type="ctrTitle"/>
          </p:nvPr>
        </p:nvSpPr>
        <p:spPr>
          <a:xfrm>
            <a:off x="318011" y="2772375"/>
            <a:ext cx="6858000" cy="1828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latin typeface="Arial"/>
                <a:ea typeface="Arial"/>
                <a:cs typeface="Arial"/>
                <a:sym typeface="Arial"/>
              </a:rPr>
              <a:t>Welcome to </a:t>
            </a:r>
            <a:br>
              <a:rPr b="1" lang="en-GB" sz="3800">
                <a:solidFill>
                  <a:schemeClr val="accent3"/>
                </a:solidFill>
                <a:latin typeface="Arial"/>
                <a:ea typeface="Arial"/>
                <a:cs typeface="Arial"/>
                <a:sym typeface="Arial"/>
              </a:rPr>
            </a:br>
            <a:r>
              <a:rPr b="1" lang="en-GB" sz="3800">
                <a:solidFill>
                  <a:schemeClr val="accent3"/>
                </a:solidFill>
                <a:latin typeface="Arial"/>
                <a:ea typeface="Arial"/>
                <a:cs typeface="Arial"/>
                <a:sym typeface="Arial"/>
              </a:rPr>
              <a:t>Al-Zaitoona Arabic School</a:t>
            </a:r>
            <a:endParaRPr b="1" sz="3800">
              <a:solidFill>
                <a:schemeClr val="accent3"/>
              </a:solidFill>
              <a:latin typeface="Arial"/>
              <a:ea typeface="Arial"/>
              <a:cs typeface="Arial"/>
              <a:sym typeface="Arial"/>
            </a:endParaRPr>
          </a:p>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latin typeface="Arial"/>
                <a:ea typeface="Arial"/>
                <a:cs typeface="Arial"/>
                <a:sym typeface="Arial"/>
              </a:rPr>
              <a:t>2025-2026</a:t>
            </a:r>
            <a:br>
              <a:rPr b="1" lang="en-GB" sz="3500">
                <a:latin typeface="Arial"/>
                <a:ea typeface="Arial"/>
                <a:cs typeface="Arial"/>
                <a:sym typeface="Arial"/>
              </a:rPr>
            </a:br>
            <a:br>
              <a:rPr b="1" lang="en-GB" sz="3500">
                <a:latin typeface="Arial"/>
                <a:ea typeface="Arial"/>
                <a:cs typeface="Arial"/>
                <a:sym typeface="Arial"/>
              </a:rPr>
            </a:br>
            <a:r>
              <a:rPr b="1" lang="en-GB" sz="3800">
                <a:solidFill>
                  <a:schemeClr val="accent1"/>
                </a:solidFill>
                <a:latin typeface="Arial"/>
                <a:ea typeface="Arial"/>
                <a:cs typeface="Arial"/>
                <a:sym typeface="Arial"/>
              </a:rPr>
              <a:t>مرحباً بكم في مدرسة الزيتونة العربية</a:t>
            </a:r>
            <a:endParaRPr b="1" sz="3800">
              <a:solidFill>
                <a:schemeClr val="accent1"/>
              </a:solidFill>
              <a:latin typeface="Arial"/>
              <a:ea typeface="Arial"/>
              <a:cs typeface="Arial"/>
              <a:sym typeface="Arial"/>
            </a:endParaRPr>
          </a:p>
        </p:txBody>
      </p:sp>
      <p:sp>
        <p:nvSpPr>
          <p:cNvPr id="446" name="Google Shape;446;g28236c6b974_0_21"/>
          <p:cNvSpPr txBox="1"/>
          <p:nvPr>
            <p:ph idx="1" type="subTitle"/>
          </p:nvPr>
        </p:nvSpPr>
        <p:spPr>
          <a:xfrm>
            <a:off x="867446" y="5456183"/>
            <a:ext cx="5463600" cy="914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b="1" lang="en-GB">
                <a:solidFill>
                  <a:schemeClr val="dk2"/>
                </a:solidFill>
                <a:latin typeface="Arial"/>
                <a:ea typeface="Arial"/>
                <a:cs typeface="Arial"/>
                <a:sym typeface="Arial"/>
              </a:rPr>
              <a:t>Earth Group                  </a:t>
            </a:r>
            <a:r>
              <a:rPr lang="en-GB">
                <a:latin typeface="Arial"/>
                <a:ea typeface="Arial"/>
                <a:cs typeface="Arial"/>
                <a:sym typeface="Arial"/>
              </a:rPr>
              <a:t> </a:t>
            </a:r>
            <a:r>
              <a:rPr b="1" lang="en-GB" sz="2800">
                <a:solidFill>
                  <a:schemeClr val="dk2"/>
                </a:solidFill>
                <a:latin typeface="Arial"/>
                <a:ea typeface="Arial"/>
                <a:cs typeface="Arial"/>
                <a:sym typeface="Arial"/>
              </a:rPr>
              <a:t>مجموعة الأرض</a:t>
            </a:r>
            <a:endParaRPr b="1" sz="3200">
              <a:latin typeface="Arial"/>
              <a:ea typeface="Arial"/>
              <a:cs typeface="Arial"/>
              <a:sym typeface="Arial"/>
            </a:endParaRPr>
          </a:p>
        </p:txBody>
      </p:sp>
      <p:pic>
        <p:nvPicPr>
          <p:cNvPr id="447" name="Google Shape;447;g28236c6b974_0_21"/>
          <p:cNvPicPr preferRelativeResize="0"/>
          <p:nvPr/>
        </p:nvPicPr>
        <p:blipFill rotWithShape="1">
          <a:blip r:embed="rId3">
            <a:alphaModFix/>
          </a:blip>
          <a:srcRect b="0" l="0" r="0" t="0"/>
          <a:stretch/>
        </p:blipFill>
        <p:spPr>
          <a:xfrm>
            <a:off x="2975341" y="5071243"/>
            <a:ext cx="1247814" cy="11834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82d38286fd_0_1"/>
          <p:cNvSpPr txBox="1"/>
          <p:nvPr/>
        </p:nvSpPr>
        <p:spPr>
          <a:xfrm>
            <a:off x="1174875" y="1270500"/>
            <a:ext cx="8676900" cy="5587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يصل الطلاب إلى المدرسة ويجتمعون في فصولهم </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….تقوم المعلمة بتسجيل الحضور وتتأكد من وجود الجميع</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تحية الصباح باللغة العربية: تعزيز مهارات اللغة، تسأل المعلمة الأطفال كيف يشعرون باللغة العربية. تساعدهم ذلك على ممارسة العربية الحوارية والتعبير عن مشاعرهم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مراجعة ما تم تعلمه الأسبوع الماضي: تراجع المعلمة ما تم تعلمه الطلاب في الأسبوع السابق. ويمكن أن يشمل ذلك المفردات والمفاهيم وأي معلومات مهمة. يساعد ذلك على تعزيز المعرفة المكتسبة</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الصوتيات والقراءة: تقوم المعلمة بدروس الصوتيات، مساعدة الطلاب على تحسين مهارات القراءة والنطق. وعادة ما يتبع ذلك جَلسة قراءة حيث يقوم الطلاب بقراءة النص مناسب  لأعمارهم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مراجعة وتصحيح الواجبات: يقوم الطالب بتسليم واجباتهم، وتقوم المعلمة مراجعتها وتصحيحها. يوفر ذلك ردود فعل للطلاب وتساعدهم على فهم نقاط قوتهم ومجالات التحسين</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زيارة للمكتبة: تشجع زيارة المكتبة المدرسية حب القراءة. يمكن للطلاب اختيار الكتب للقراءة بشكل مستقل أو مع زملائهم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أنشطة لتعزيز التعلم: تُجرى أنشطة ممتعة وتفاعلية ترتبط بدروس اليوم لتعزيز التعلم. قد تشمل ذلك الألعاب ومشاريع الفريق والأنشطة الإبداعية</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استراحة الصباح: يتاح للطلاب فترة راحة للتواصل الاجتماعي وتناول الوجبات الخفيفة واستعادة النشاط للجزء الثاني من اليوم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تلاوة القرآن: تشارك الطلاب في تلاوة القرآن، لتعزيز التعليم الديني والثقافي</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التعليم الإسلامي يهدف إلى توفير فهم شامل للإسلام وقيمه ومبادئه وتاريخه وجوانبه الثقافية</a:t>
            </a:r>
            <a:endParaRPr b="1" i="0" sz="2300" u="none" cap="none" strike="noStrike">
              <a:solidFill>
                <a:srgbClr val="000000"/>
              </a:solidFill>
              <a:latin typeface="Arial"/>
              <a:ea typeface="Arial"/>
              <a:cs typeface="Arial"/>
              <a:sym typeface="Arial"/>
            </a:endParaRPr>
          </a:p>
        </p:txBody>
      </p:sp>
      <p:sp>
        <p:nvSpPr>
          <p:cNvPr id="514" name="Google Shape;514;g282d38286fd_0_1"/>
          <p:cNvSpPr/>
          <p:nvPr/>
        </p:nvSpPr>
        <p:spPr>
          <a:xfrm>
            <a:off x="9784450" y="0"/>
            <a:ext cx="2407500" cy="1962600"/>
          </a:xfrm>
          <a:prstGeom prst="wedgeEllipseCallout">
            <a:avLst>
              <a:gd fmla="val -68468" name="adj1"/>
              <a:gd fmla="val 16867"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Earth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Arial"/>
                <a:ea typeface="Arial"/>
                <a:cs typeface="Arial"/>
                <a:sym typeface="Arial"/>
              </a:rPr>
              <a:t>نموذج عن يوم دراسي</a:t>
            </a:r>
            <a:endParaRPr b="1" i="0" sz="1500" u="none" cap="none" strike="noStrike">
              <a:solidFill>
                <a:srgbClr val="4D290A"/>
              </a:solidFill>
              <a:highlight>
                <a:srgbClr val="D9EAD3"/>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9"/>
          <p:cNvSpPr/>
          <p:nvPr/>
        </p:nvSpPr>
        <p:spPr>
          <a:xfrm>
            <a:off x="9784450" y="0"/>
            <a:ext cx="2407500" cy="1962600"/>
          </a:xfrm>
          <a:prstGeom prst="wedgeEllipseCallout">
            <a:avLst>
              <a:gd fmla="val -48460" name="adj1"/>
              <a:gd fmla="val 739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Earth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Arial"/>
                <a:ea typeface="Arial"/>
                <a:cs typeface="Arial"/>
                <a:sym typeface="Arial"/>
              </a:rPr>
              <a:t>نموذج عن يوم دراسي</a:t>
            </a:r>
            <a:endParaRPr b="1" i="0" sz="1500" u="none" cap="none" strike="noStrike">
              <a:solidFill>
                <a:srgbClr val="4D290A"/>
              </a:solidFill>
              <a:highlight>
                <a:srgbClr val="D9EAD3"/>
              </a:highlight>
              <a:latin typeface="Arial"/>
              <a:ea typeface="Arial"/>
              <a:cs typeface="Arial"/>
              <a:sym typeface="Arial"/>
            </a:endParaRPr>
          </a:p>
        </p:txBody>
      </p:sp>
      <p:sp>
        <p:nvSpPr>
          <p:cNvPr id="520" name="Google Shape;520;p9"/>
          <p:cNvSpPr txBox="1"/>
          <p:nvPr/>
        </p:nvSpPr>
        <p:spPr>
          <a:xfrm>
            <a:off x="512350" y="1113800"/>
            <a:ext cx="9272100" cy="5619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Registration  Students arrive at school and gather in their classrooms. The teacher takes attendance and ensures everyone is present.</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Morning Greeting in Arabic: To foster language skills, the teacher asks the children how they are feeling in Arabic. This helps them practice conversational Arabic and express their emotions.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Recap of Last Week's Learning : The teacher reviews what was learned in the previous week. This could include vocabulary, concepts, or any important information. It helps reinforce the knowledge acquired.</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Phonics and Reading : The teacher conducts phonics lessons, helping students improve their reading and pronunciation skills. This is often followed by a reading session where students read age-appropriate books.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Assignment Review and Marking: Students submit their assignments, and the teacher reviews and marks them. This provides feedback to students and helps them understand their strengths and areas for improvement.</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Library Visit: A visit to the school library encourages a love for reading. Students can choose books to read independently or with their classmates.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Activities to Reinforce Learning: Fun and interactive activities related to the day's lessons are conducted to reinforce learning. This could include games, group projects, or creative activities.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Morning Break: Students have a break to socialize, have snacks, and recharge for the second part of the day.</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Recite Quran: Students engage in Quran recitation, promoting religious and cultural education.</a:t>
            </a:r>
            <a:endParaRPr b="1" i="0" sz="1400" u="none" cap="none" strike="noStrike">
              <a:solidFill>
                <a:schemeClr val="dk2"/>
              </a:solidFill>
              <a:latin typeface="Arial"/>
              <a:ea typeface="Arial"/>
              <a:cs typeface="Arial"/>
              <a:sym typeface="Arial"/>
            </a:endParaRPr>
          </a:p>
          <a:p>
            <a:pPr indent="-298450" lvl="0" marL="457200" marR="0" rtl="0" algn="l">
              <a:lnSpc>
                <a:spcPct val="115000"/>
              </a:lnSpc>
              <a:spcBef>
                <a:spcPts val="0"/>
              </a:spcBef>
              <a:spcAft>
                <a:spcPts val="0"/>
              </a:spcAft>
              <a:buClr>
                <a:schemeClr val="dk2"/>
              </a:buClr>
              <a:buSzPts val="1100"/>
              <a:buFont typeface="Arial"/>
              <a:buAutoNum type="arabicPeriod"/>
            </a:pPr>
            <a:r>
              <a:rPr b="1" i="0" lang="en-GB" sz="1400" u="none" cap="none" strike="noStrike">
                <a:solidFill>
                  <a:schemeClr val="dk2"/>
                </a:solidFill>
                <a:latin typeface="Arial"/>
                <a:ea typeface="Arial"/>
                <a:cs typeface="Arial"/>
                <a:sym typeface="Arial"/>
              </a:rPr>
              <a:t>Islamic Education aims to provide students with a well-rounded understanding of Islam, its values, principles, history, and cultural aspects.</a:t>
            </a:r>
            <a:r>
              <a:rPr b="0" i="0" lang="en-GB" sz="1500" u="none" cap="none" strike="noStrike">
                <a:solidFill>
                  <a:schemeClr val="dk2"/>
                </a:solidFill>
                <a:latin typeface="Arial"/>
                <a:ea typeface="Arial"/>
                <a:cs typeface="Arial"/>
                <a:sym typeface="Arial"/>
              </a:rPr>
              <a:t> </a:t>
            </a:r>
            <a:endParaRPr b="0" i="0" sz="15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85b147304b_0_0"/>
          <p:cNvSpPr/>
          <p:nvPr/>
        </p:nvSpPr>
        <p:spPr>
          <a:xfrm>
            <a:off x="7840717" y="930613"/>
            <a:ext cx="2316883" cy="1859400"/>
          </a:xfrm>
          <a:prstGeom prst="wedgeEllipseCallout">
            <a:avLst>
              <a:gd fmla="val -87499" name="adj1"/>
              <a:gd fmla="val 137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Homework</a:t>
            </a:r>
            <a:endParaRPr b="1" i="0" sz="2100" u="none" cap="none" strike="noStrike">
              <a:solidFill>
                <a:srgbClr val="4D290A"/>
              </a:solidFill>
              <a:latin typeface="Quattrocento Sans"/>
              <a:ea typeface="Quattrocento Sans"/>
              <a:cs typeface="Quattrocento Sans"/>
              <a:sym typeface="Quattrocento Sans"/>
            </a:endParaRPr>
          </a:p>
          <a:p>
            <a:pPr indent="0" lvl="0" marL="0" marR="0" rtl="1" algn="ctr">
              <a:lnSpc>
                <a:spcPct val="90000"/>
              </a:lnSpc>
              <a:spcBef>
                <a:spcPts val="0"/>
              </a:spcBef>
              <a:spcAft>
                <a:spcPts val="0"/>
              </a:spcAft>
              <a:buClr>
                <a:schemeClr val="dk2"/>
              </a:buClr>
              <a:buSzPts val="1100"/>
              <a:buFont typeface="Arial"/>
              <a:buNone/>
            </a:pPr>
            <a:r>
              <a:rPr b="1" i="0" lang="en-GB" sz="2000" u="none" cap="none" strike="noStrike">
                <a:solidFill>
                  <a:srgbClr val="4D290A"/>
                </a:solidFill>
                <a:latin typeface="Arial"/>
                <a:ea typeface="Arial"/>
                <a:cs typeface="Arial"/>
                <a:sym typeface="Arial"/>
              </a:rPr>
              <a:t>الواجب المنزلي</a:t>
            </a:r>
            <a:endParaRPr b="1" i="0" sz="2000" u="none" cap="none" strike="noStrike">
              <a:solidFill>
                <a:srgbClr val="4D290A"/>
              </a:solidFill>
              <a:latin typeface="Arial"/>
              <a:ea typeface="Arial"/>
              <a:cs typeface="Arial"/>
              <a:sym typeface="Arial"/>
            </a:endParaRPr>
          </a:p>
        </p:txBody>
      </p:sp>
      <p:pic>
        <p:nvPicPr>
          <p:cNvPr id="527" name="Google Shape;527;g285b147304b_0_0"/>
          <p:cNvPicPr preferRelativeResize="0"/>
          <p:nvPr/>
        </p:nvPicPr>
        <p:blipFill rotWithShape="1">
          <a:blip r:embed="rId3">
            <a:alphaModFix/>
          </a:blip>
          <a:srcRect b="24509" l="28363" r="30847" t="23542"/>
          <a:stretch/>
        </p:blipFill>
        <p:spPr>
          <a:xfrm>
            <a:off x="519715" y="1534404"/>
            <a:ext cx="7072075" cy="484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
          <p:cNvSpPr/>
          <p:nvPr/>
        </p:nvSpPr>
        <p:spPr>
          <a:xfrm>
            <a:off x="9013674" y="314745"/>
            <a:ext cx="2405100" cy="2142300"/>
          </a:xfrm>
          <a:prstGeom prst="wedgeEllipseCallout">
            <a:avLst>
              <a:gd fmla="val -76069" name="adj1"/>
              <a:gd fmla="val 31024"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000"/>
              <a:buFont typeface="Arial"/>
              <a:buNone/>
            </a:pPr>
            <a:r>
              <a:rPr b="1" i="0" lang="en-GB" sz="1800" u="none" cap="none" strike="noStrike">
                <a:solidFill>
                  <a:srgbClr val="4D290A"/>
                </a:solidFill>
                <a:latin typeface="Arial"/>
                <a:ea typeface="Arial"/>
                <a:cs typeface="Arial"/>
                <a:sym typeface="Arial"/>
              </a:rPr>
              <a:t>Expectations in Earth Group</a:t>
            </a:r>
            <a:endParaRPr b="1" i="0" sz="1800" u="none" cap="none" strike="noStrike">
              <a:solidFill>
                <a:srgbClr val="4D290A"/>
              </a:solidFill>
              <a:latin typeface="Arial"/>
              <a:ea typeface="Arial"/>
              <a:cs typeface="Arial"/>
              <a:sym typeface="Arial"/>
            </a:endParaRPr>
          </a:p>
          <a:p>
            <a:pPr indent="0" lvl="0" marL="0" marR="0" rtl="1" algn="r">
              <a:lnSpc>
                <a:spcPct val="90000"/>
              </a:lnSpc>
              <a:spcBef>
                <a:spcPts val="0"/>
              </a:spcBef>
              <a:spcAft>
                <a:spcPts val="0"/>
              </a:spcAft>
              <a:buClr>
                <a:srgbClr val="000000"/>
              </a:buClr>
              <a:buSzPts val="3500"/>
              <a:buFont typeface="Arial"/>
              <a:buNone/>
            </a:pPr>
            <a:r>
              <a:rPr b="1" i="0" lang="en-GB" sz="2800" u="none" cap="none" strike="noStrike">
                <a:solidFill>
                  <a:schemeClr val="dk2"/>
                </a:solidFill>
                <a:latin typeface="Sakkal Majalla"/>
                <a:ea typeface="Sakkal Majalla"/>
                <a:cs typeface="Sakkal Majalla"/>
                <a:sym typeface="Sakkal Majalla"/>
              </a:rPr>
              <a:t>ا</a:t>
            </a:r>
            <a:r>
              <a:rPr b="1" i="0" lang="en-GB" sz="2700" u="none" cap="none" strike="noStrike">
                <a:solidFill>
                  <a:schemeClr val="dk2"/>
                </a:solidFill>
                <a:latin typeface="Sakkal Majalla"/>
                <a:ea typeface="Sakkal Majalla"/>
                <a:cs typeface="Sakkal Majalla"/>
                <a:sym typeface="Sakkal Majalla"/>
              </a:rPr>
              <a:t>لارشاد التربوي</a:t>
            </a:r>
            <a:endParaRPr b="1" i="0" sz="2300" u="none" cap="none" strike="noStrike">
              <a:solidFill>
                <a:srgbClr val="4D290A"/>
              </a:solidFill>
              <a:latin typeface="Quattrocento Sans"/>
              <a:ea typeface="Quattrocento Sans"/>
              <a:cs typeface="Quattrocento Sans"/>
              <a:sym typeface="Quattrocento Sans"/>
            </a:endParaRPr>
          </a:p>
        </p:txBody>
      </p:sp>
      <p:pic>
        <p:nvPicPr>
          <p:cNvPr id="533" name="Google Shape;533;p6"/>
          <p:cNvPicPr preferRelativeResize="0"/>
          <p:nvPr/>
        </p:nvPicPr>
        <p:blipFill rotWithShape="1">
          <a:blip r:embed="rId3">
            <a:alphaModFix/>
          </a:blip>
          <a:srcRect b="10984" l="2223" r="52537" t="32878"/>
          <a:stretch/>
        </p:blipFill>
        <p:spPr>
          <a:xfrm>
            <a:off x="0" y="1434662"/>
            <a:ext cx="6647793" cy="5481145"/>
          </a:xfrm>
          <a:prstGeom prst="rect">
            <a:avLst/>
          </a:prstGeom>
          <a:noFill/>
          <a:ln>
            <a:noFill/>
          </a:ln>
        </p:spPr>
      </p:pic>
      <p:pic>
        <p:nvPicPr>
          <p:cNvPr descr="A row of yellow beehive stickers&#10;&#10;AI-generated content may be incorrect." id="534" name="Google Shape;534;p6"/>
          <p:cNvPicPr preferRelativeResize="0"/>
          <p:nvPr/>
        </p:nvPicPr>
        <p:blipFill rotWithShape="1">
          <a:blip r:embed="rId4">
            <a:alphaModFix/>
          </a:blip>
          <a:srcRect b="6072" l="1375" r="0" t="1559"/>
          <a:stretch/>
        </p:blipFill>
        <p:spPr>
          <a:xfrm>
            <a:off x="6889531" y="3074276"/>
            <a:ext cx="2638097" cy="3563008"/>
          </a:xfrm>
          <a:prstGeom prst="rect">
            <a:avLst/>
          </a:prstGeom>
          <a:noFill/>
          <a:ln>
            <a:noFill/>
          </a:ln>
        </p:spPr>
      </p:pic>
      <p:pic>
        <p:nvPicPr>
          <p:cNvPr id="535" name="Google Shape;535;p6"/>
          <p:cNvPicPr preferRelativeResize="0"/>
          <p:nvPr/>
        </p:nvPicPr>
        <p:blipFill rotWithShape="1">
          <a:blip r:embed="rId5">
            <a:alphaModFix/>
          </a:blip>
          <a:srcRect b="0" l="0" r="0" t="0"/>
          <a:stretch/>
        </p:blipFill>
        <p:spPr>
          <a:xfrm>
            <a:off x="1981486" y="114164"/>
            <a:ext cx="3442372" cy="13204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
          <p:cNvSpPr txBox="1"/>
          <p:nvPr>
            <p:ph idx="1" type="body"/>
          </p:nvPr>
        </p:nvSpPr>
        <p:spPr>
          <a:xfrm>
            <a:off x="780777" y="2262656"/>
            <a:ext cx="4878300" cy="3906600"/>
          </a:xfrm>
          <a:prstGeom prst="rect">
            <a:avLst/>
          </a:prstGeom>
          <a:noFill/>
          <a:ln>
            <a:noFill/>
          </a:ln>
        </p:spPr>
        <p:txBody>
          <a:bodyPr anchorCtr="0" anchor="t" bIns="45700" lIns="91425" spcFirstLastPara="1" rIns="91425" wrap="square" tIns="45700">
            <a:normAutofit lnSpcReduction="20000"/>
          </a:bodyPr>
          <a:lstStyle/>
          <a:p>
            <a:pPr indent="-347472" lvl="0" marL="347472" rtl="0" algn="l">
              <a:lnSpc>
                <a:spcPct val="100000"/>
              </a:lnSpc>
              <a:spcBef>
                <a:spcPts val="0"/>
              </a:spcBef>
              <a:spcAft>
                <a:spcPts val="0"/>
              </a:spcAft>
              <a:buClr>
                <a:schemeClr val="dk2"/>
              </a:buClr>
              <a:buSzPts val="2833"/>
              <a:buChar char="•"/>
            </a:pPr>
            <a:r>
              <a:rPr b="1" lang="en-GB" sz="2833">
                <a:solidFill>
                  <a:schemeClr val="dk2"/>
                </a:solidFill>
                <a:latin typeface="Arial"/>
                <a:ea typeface="Arial"/>
                <a:cs typeface="Arial"/>
                <a:sym typeface="Arial"/>
              </a:rPr>
              <a:t>We use                  reward system </a:t>
            </a:r>
            <a:endParaRPr b="1" sz="2833">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833"/>
              <a:buChar char="•"/>
            </a:pPr>
            <a:r>
              <a:rPr b="1" lang="en-GB" sz="2833">
                <a:solidFill>
                  <a:schemeClr val="dk2"/>
                </a:solidFill>
                <a:latin typeface="Arial"/>
                <a:ea typeface="Arial"/>
                <a:cs typeface="Arial"/>
                <a:sym typeface="Arial"/>
              </a:rPr>
              <a:t>Certificate</a:t>
            </a:r>
            <a:endParaRPr b="1" sz="2833">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833"/>
              <a:buChar char="•"/>
            </a:pPr>
            <a:r>
              <a:rPr b="1" lang="en-GB" sz="2833">
                <a:solidFill>
                  <a:schemeClr val="dk2"/>
                </a:solidFill>
                <a:latin typeface="Arial"/>
                <a:ea typeface="Arial"/>
                <a:cs typeface="Arial"/>
                <a:sym typeface="Arial"/>
              </a:rPr>
              <a:t>Visit the headteacher for reward sticker</a:t>
            </a:r>
            <a:endParaRPr b="1" sz="2833">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833"/>
              <a:buChar char="•"/>
            </a:pPr>
            <a:r>
              <a:rPr b="1" lang="en-GB" sz="2833">
                <a:solidFill>
                  <a:schemeClr val="dk2"/>
                </a:solidFill>
                <a:latin typeface="Arial"/>
                <a:ea typeface="Arial"/>
                <a:cs typeface="Arial"/>
                <a:sym typeface="Arial"/>
              </a:rPr>
              <a:t>Pupil of the week badge or Little gift etc </a:t>
            </a:r>
            <a:endParaRPr b="1" sz="2833">
              <a:solidFill>
                <a:schemeClr val="dk2"/>
              </a:solidFill>
              <a:latin typeface="Arial"/>
              <a:ea typeface="Arial"/>
              <a:cs typeface="Arial"/>
              <a:sym typeface="Arial"/>
            </a:endParaRPr>
          </a:p>
          <a:p>
            <a:pPr indent="0" lvl="0" marL="0" rtl="0" algn="l">
              <a:lnSpc>
                <a:spcPct val="100000"/>
              </a:lnSpc>
              <a:spcBef>
                <a:spcPts val="1800"/>
              </a:spcBef>
              <a:spcAft>
                <a:spcPts val="0"/>
              </a:spcAft>
              <a:buSzPts val="2323"/>
              <a:buNone/>
            </a:pPr>
            <a:r>
              <a:t/>
            </a:r>
            <a:endParaRPr>
              <a:latin typeface="Arial"/>
              <a:ea typeface="Arial"/>
              <a:cs typeface="Arial"/>
              <a:sym typeface="Arial"/>
            </a:endParaRPr>
          </a:p>
        </p:txBody>
      </p:sp>
      <p:sp>
        <p:nvSpPr>
          <p:cNvPr id="541" name="Google Shape;541;p7"/>
          <p:cNvSpPr txBox="1"/>
          <p:nvPr/>
        </p:nvSpPr>
        <p:spPr>
          <a:xfrm>
            <a:off x="6155549" y="2563330"/>
            <a:ext cx="4465800" cy="3216900"/>
          </a:xfrm>
          <a:prstGeom prst="rect">
            <a:avLst/>
          </a:prstGeom>
          <a:noFill/>
          <a:ln>
            <a:noFill/>
          </a:ln>
        </p:spPr>
        <p:txBody>
          <a:bodyPr anchorCtr="0" anchor="t" bIns="91425" lIns="91425" spcFirstLastPara="1" rIns="91425" wrap="square" tIns="91425">
            <a:spAutoFit/>
          </a:bodyPr>
          <a:lstStyle/>
          <a:p>
            <a:pPr indent="0" lvl="0" marL="457200" marR="0" rtl="0" algn="r">
              <a:lnSpc>
                <a:spcPct val="100000"/>
              </a:lnSpc>
              <a:spcBef>
                <a:spcPts val="0"/>
              </a:spcBef>
              <a:spcAft>
                <a:spcPts val="0"/>
              </a:spcAft>
              <a:buClr>
                <a:srgbClr val="000000"/>
              </a:buClr>
              <a:buSzPts val="1900"/>
              <a:buFont typeface="Arial"/>
              <a:buNone/>
            </a:pPr>
            <a:r>
              <a:rPr b="1" i="0" lang="en-GB" sz="2200" u="none" cap="none" strike="noStrike">
                <a:solidFill>
                  <a:schemeClr val="dk2"/>
                </a:solidFill>
                <a:latin typeface="Arial"/>
                <a:ea typeface="Arial"/>
                <a:cs typeface="Arial"/>
                <a:sym typeface="Arial"/>
              </a:rPr>
              <a:t>نحن نستخدم                  نظام المكافآت  </a:t>
            </a:r>
            <a:endParaRPr b="1" i="0" sz="22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5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GB" sz="2200" u="none" cap="none" strike="noStrike">
                <a:solidFill>
                  <a:schemeClr val="dk2"/>
                </a:solidFill>
                <a:latin typeface="Arial"/>
                <a:ea typeface="Arial"/>
                <a:cs typeface="Arial"/>
                <a:sym typeface="Arial"/>
              </a:rPr>
              <a:t>إعطاء  شهادات المهارة</a:t>
            </a:r>
            <a:endParaRPr b="1" i="0" sz="22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7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GB" sz="2200" u="none" cap="none" strike="noStrike">
                <a:solidFill>
                  <a:schemeClr val="dk2"/>
                </a:solidFill>
                <a:latin typeface="Arial"/>
                <a:ea typeface="Arial"/>
                <a:cs typeface="Arial"/>
                <a:sym typeface="Arial"/>
              </a:rPr>
              <a:t>زيارة مديرة المدرسة للحصول على </a:t>
            </a:r>
            <a:r>
              <a:rPr b="1" lang="en-GB" sz="2200">
                <a:solidFill>
                  <a:schemeClr val="dk2"/>
                </a:solidFill>
              </a:rPr>
              <a:t>ملصق</a:t>
            </a:r>
            <a:r>
              <a:rPr b="1" i="0" lang="en-GB" sz="2200" u="none" cap="none" strike="noStrike">
                <a:solidFill>
                  <a:schemeClr val="dk2"/>
                </a:solidFill>
                <a:latin typeface="Arial"/>
                <a:ea typeface="Arial"/>
                <a:cs typeface="Arial"/>
                <a:sym typeface="Arial"/>
              </a:rPr>
              <a:t> كمكافأة للعمل الجيد والمشاركة في القسم </a:t>
            </a:r>
            <a:endParaRPr b="1" i="0" sz="22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4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GB" sz="2200" u="none" cap="none" strike="noStrike">
                <a:solidFill>
                  <a:schemeClr val="dk2"/>
                </a:solidFill>
                <a:latin typeface="Arial"/>
                <a:ea typeface="Arial"/>
                <a:cs typeface="Arial"/>
                <a:sym typeface="Arial"/>
              </a:rPr>
              <a:t>وسام أسبوعي أو هدية صغيرة لمكفاءة الأطفال و تشجيعهم</a:t>
            </a:r>
            <a:endParaRPr b="1" i="0" sz="2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542" name="Google Shape;542;p7"/>
          <p:cNvSpPr/>
          <p:nvPr/>
        </p:nvSpPr>
        <p:spPr>
          <a:xfrm>
            <a:off x="4270250" y="0"/>
            <a:ext cx="2656800" cy="1865400"/>
          </a:xfrm>
          <a:prstGeom prst="wedgeEllipseCallout">
            <a:avLst>
              <a:gd fmla="val 23160" name="adj1"/>
              <a:gd fmla="val 10124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2000" u="none" cap="none" strike="noStrike">
                <a:solidFill>
                  <a:srgbClr val="4D290A"/>
                </a:solidFill>
                <a:latin typeface="Arial"/>
                <a:ea typeface="Arial"/>
                <a:cs typeface="Arial"/>
                <a:sym typeface="Arial"/>
              </a:rPr>
              <a:t>Rewards in Earth Group                 اكتساب المكافآت</a:t>
            </a:r>
            <a:endParaRPr b="1" i="0" sz="1600" u="none" cap="none" strike="noStrike">
              <a:solidFill>
                <a:srgbClr val="4D290A"/>
              </a:solidFill>
              <a:latin typeface="Arial"/>
              <a:ea typeface="Arial"/>
              <a:cs typeface="Arial"/>
              <a:sym typeface="Arial"/>
            </a:endParaRPr>
          </a:p>
        </p:txBody>
      </p:sp>
      <p:pic>
        <p:nvPicPr>
          <p:cNvPr id="543" name="Google Shape;543;p7"/>
          <p:cNvPicPr preferRelativeResize="0"/>
          <p:nvPr/>
        </p:nvPicPr>
        <p:blipFill rotWithShape="1">
          <a:blip r:embed="rId3">
            <a:alphaModFix/>
          </a:blip>
          <a:srcRect b="0" l="0" r="0" t="0"/>
          <a:stretch/>
        </p:blipFill>
        <p:spPr>
          <a:xfrm>
            <a:off x="2995654" y="2171231"/>
            <a:ext cx="626799" cy="593280"/>
          </a:xfrm>
          <a:prstGeom prst="rect">
            <a:avLst/>
          </a:prstGeom>
          <a:noFill/>
          <a:ln>
            <a:noFill/>
          </a:ln>
        </p:spPr>
      </p:pic>
      <p:pic>
        <p:nvPicPr>
          <p:cNvPr id="544" name="Google Shape;544;p7"/>
          <p:cNvPicPr preferRelativeResize="0"/>
          <p:nvPr/>
        </p:nvPicPr>
        <p:blipFill rotWithShape="1">
          <a:blip r:embed="rId3">
            <a:alphaModFix/>
          </a:blip>
          <a:srcRect b="0" l="0" r="0" t="0"/>
          <a:stretch/>
        </p:blipFill>
        <p:spPr>
          <a:xfrm>
            <a:off x="8355943" y="2417034"/>
            <a:ext cx="613656" cy="5585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1"/>
          <p:cNvSpPr txBox="1"/>
          <p:nvPr>
            <p:ph idx="1" type="body"/>
          </p:nvPr>
        </p:nvSpPr>
        <p:spPr>
          <a:xfrm>
            <a:off x="693888" y="2563258"/>
            <a:ext cx="4682700" cy="3909900"/>
          </a:xfrm>
          <a:prstGeom prst="rect">
            <a:avLst/>
          </a:prstGeom>
          <a:noFill/>
          <a:ln>
            <a:noFill/>
          </a:ln>
        </p:spPr>
        <p:txBody>
          <a:bodyPr anchorCtr="0" anchor="t" bIns="45700" lIns="91425" spcFirstLastPara="1" rIns="91425" wrap="square" tIns="45700">
            <a:normAutofit fontScale="92500" lnSpcReduction="20000"/>
          </a:bodyPr>
          <a:lstStyle/>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Lunch box – no nuts or fizzy drinks please</a:t>
            </a:r>
            <a:endParaRPr b="1">
              <a:solidFill>
                <a:schemeClr val="dk2"/>
              </a:solidFill>
              <a:latin typeface="Arial"/>
              <a:ea typeface="Arial"/>
              <a:cs typeface="Arial"/>
              <a:sym typeface="Aria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latin typeface="Arial"/>
                <a:ea typeface="Arial"/>
                <a:cs typeface="Arial"/>
                <a:sym typeface="Arial"/>
              </a:rPr>
              <a:t>Water bottle </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Bag to hold all your child’s belongings</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Books</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Pencil case</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1"/>
              </a:buClr>
              <a:buSzPct val="108108"/>
              <a:buChar char="•"/>
            </a:pPr>
            <a:r>
              <a:rPr b="1" lang="en-GB">
                <a:solidFill>
                  <a:schemeClr val="dk2"/>
                </a:solidFill>
                <a:latin typeface="Arial"/>
                <a:ea typeface="Arial"/>
                <a:cs typeface="Arial"/>
                <a:sym typeface="Arial"/>
              </a:rPr>
              <a:t>Everything to be labelled pleas</a:t>
            </a:r>
            <a:r>
              <a:rPr b="1" lang="en-GB">
                <a:solidFill>
                  <a:srgbClr val="000000"/>
                </a:solidFill>
                <a:latin typeface="Arial"/>
                <a:ea typeface="Arial"/>
                <a:cs typeface="Arial"/>
                <a:sym typeface="Arial"/>
              </a:rPr>
              <a:t>e</a:t>
            </a:r>
            <a:endParaRPr b="1">
              <a:solidFill>
                <a:srgbClr val="000000"/>
              </a:solidFill>
              <a:latin typeface="Arial"/>
              <a:ea typeface="Arial"/>
              <a:cs typeface="Arial"/>
              <a:sym typeface="Arial"/>
            </a:endParaRPr>
          </a:p>
        </p:txBody>
      </p:sp>
      <p:sp>
        <p:nvSpPr>
          <p:cNvPr id="550" name="Google Shape;550;p11"/>
          <p:cNvSpPr txBox="1"/>
          <p:nvPr>
            <p:ph idx="2" type="body"/>
          </p:nvPr>
        </p:nvSpPr>
        <p:spPr>
          <a:xfrm>
            <a:off x="5664400" y="3215100"/>
            <a:ext cx="4951500" cy="3258000"/>
          </a:xfrm>
          <a:prstGeom prst="rect">
            <a:avLst/>
          </a:prstGeom>
          <a:noFill/>
          <a:ln>
            <a:noFill/>
          </a:ln>
        </p:spPr>
        <p:txBody>
          <a:bodyPr anchorCtr="0" anchor="t" bIns="45700" lIns="91425" spcFirstLastPara="1" rIns="91425" wrap="square" tIns="45700">
            <a:normAutofit fontScale="77500" lnSpcReduction="20000"/>
          </a:bodyPr>
          <a:lstStyle/>
          <a:p>
            <a:pPr indent="-195072" lvl="0" marL="347472" rtl="0" algn="r">
              <a:lnSpc>
                <a:spcPct val="100000"/>
              </a:lnSpc>
              <a:spcBef>
                <a:spcPts val="0"/>
              </a:spcBef>
              <a:spcAft>
                <a:spcPts val="0"/>
              </a:spcAft>
              <a:buClr>
                <a:schemeClr val="dk2"/>
              </a:buClr>
              <a:buSzPct val="40188"/>
              <a:buNone/>
            </a:pPr>
            <a:r>
              <a:rPr b="1" lang="en-GB" sz="2737">
                <a:solidFill>
                  <a:schemeClr val="dk2"/>
                </a:solidFill>
                <a:latin typeface="Arial"/>
                <a:ea typeface="Arial"/>
                <a:cs typeface="Arial"/>
                <a:sym typeface="Arial"/>
              </a:rPr>
              <a:t>علبة الغداء للأطفال - من فضلكم دون مكسرات</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None/>
            </a:pPr>
            <a:r>
              <a:t/>
            </a:r>
            <a:endParaRPr b="1" sz="2737">
              <a:solidFill>
                <a:schemeClr val="dk2"/>
              </a:solidFill>
              <a:latin typeface="Arial"/>
              <a:ea typeface="Arial"/>
              <a:cs typeface="Arial"/>
              <a:sym typeface="Arial"/>
            </a:endParaRPr>
          </a:p>
          <a:p>
            <a:pPr indent="0" lvl="0" marL="0" rtl="1" algn="r">
              <a:lnSpc>
                <a:spcPct val="100000"/>
              </a:lnSpc>
              <a:spcBef>
                <a:spcPts val="0"/>
              </a:spcBef>
              <a:spcAft>
                <a:spcPts val="0"/>
              </a:spcAft>
              <a:buClr>
                <a:schemeClr val="dk2"/>
              </a:buClr>
              <a:buSzPct val="40188"/>
              <a:buNone/>
            </a:pPr>
            <a:r>
              <a:rPr b="1" lang="en-GB" sz="2737">
                <a:solidFill>
                  <a:schemeClr val="dk2"/>
                </a:solidFill>
                <a:latin typeface="Arial"/>
                <a:ea typeface="Arial"/>
                <a:cs typeface="Arial"/>
                <a:sym typeface="Arial"/>
              </a:rPr>
              <a:t>زجاجة الماء</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Font typeface="Arial"/>
              <a:buNone/>
            </a:pPr>
            <a:r>
              <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None/>
            </a:pPr>
            <a:r>
              <a:rPr b="1" lang="en-GB" sz="2737">
                <a:solidFill>
                  <a:schemeClr val="dk2"/>
                </a:solidFill>
                <a:latin typeface="Arial"/>
                <a:ea typeface="Arial"/>
                <a:cs typeface="Arial"/>
                <a:sym typeface="Arial"/>
              </a:rPr>
              <a:t>حقيبة حمل كل متعلقات طفلك</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Font typeface="Arial"/>
              <a:buNone/>
            </a:pPr>
            <a:r>
              <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None/>
            </a:pPr>
            <a:r>
              <a:rPr b="1" lang="en-GB" sz="2737">
                <a:solidFill>
                  <a:schemeClr val="dk2"/>
                </a:solidFill>
                <a:latin typeface="Arial"/>
                <a:ea typeface="Arial"/>
                <a:cs typeface="Arial"/>
                <a:sym typeface="Arial"/>
              </a:rPr>
              <a:t>كتب المدرسية</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Font typeface="Arial"/>
              <a:buNone/>
            </a:pPr>
            <a:r>
              <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None/>
            </a:pPr>
            <a:r>
              <a:rPr b="1" lang="en-GB" sz="2737">
                <a:solidFill>
                  <a:schemeClr val="dk2"/>
                </a:solidFill>
                <a:latin typeface="Arial"/>
                <a:ea typeface="Arial"/>
                <a:cs typeface="Arial"/>
                <a:sym typeface="Arial"/>
              </a:rPr>
              <a:t>مقلمة</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Font typeface="Arial"/>
              <a:buNone/>
            </a:pPr>
            <a:r>
              <a:t/>
            </a:r>
            <a:endParaRPr b="1" sz="2737">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0188"/>
              <a:buFont typeface="Arial"/>
              <a:buNone/>
            </a:pPr>
            <a:r>
              <a:rPr b="1" lang="en-GB" sz="2737">
                <a:solidFill>
                  <a:schemeClr val="dk2"/>
                </a:solidFill>
                <a:latin typeface="Arial"/>
                <a:ea typeface="Arial"/>
                <a:cs typeface="Arial"/>
                <a:sym typeface="Arial"/>
              </a:rPr>
              <a:t>تسمية أغراض طفلك من فضلك</a:t>
            </a:r>
            <a:endParaRPr b="1" sz="2737">
              <a:solidFill>
                <a:schemeClr val="dk2"/>
              </a:solidFill>
              <a:latin typeface="Arial"/>
              <a:ea typeface="Arial"/>
              <a:cs typeface="Arial"/>
              <a:sym typeface="Arial"/>
            </a:endParaRPr>
          </a:p>
          <a:p>
            <a:pPr indent="-195072" lvl="0" marL="347472" rtl="0" algn="ctr">
              <a:lnSpc>
                <a:spcPct val="100000"/>
              </a:lnSpc>
              <a:spcBef>
                <a:spcPts val="0"/>
              </a:spcBef>
              <a:spcAft>
                <a:spcPts val="0"/>
              </a:spcAft>
              <a:buClr>
                <a:schemeClr val="dk1"/>
              </a:buClr>
              <a:buSzPct val="100000"/>
              <a:buNone/>
            </a:pPr>
            <a:r>
              <a:t/>
            </a:r>
            <a:endParaRPr>
              <a:latin typeface="Arial"/>
              <a:ea typeface="Arial"/>
              <a:cs typeface="Arial"/>
              <a:sym typeface="Arial"/>
            </a:endParaRPr>
          </a:p>
        </p:txBody>
      </p:sp>
      <p:sp>
        <p:nvSpPr>
          <p:cNvPr id="551" name="Google Shape;551;p11"/>
          <p:cNvSpPr/>
          <p:nvPr/>
        </p:nvSpPr>
        <p:spPr>
          <a:xfrm>
            <a:off x="2305900" y="152400"/>
            <a:ext cx="3899700" cy="2291700"/>
          </a:xfrm>
          <a:prstGeom prst="wedgeEllipseCallout">
            <a:avLst>
              <a:gd fmla="val 51151" name="adj1"/>
              <a:gd fmla="val 8409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0" i="0" lang="en-GB" sz="2800" u="none" cap="none" strike="noStrike">
                <a:solidFill>
                  <a:schemeClr val="dk2"/>
                </a:solidFill>
                <a:latin typeface="Arial"/>
                <a:ea typeface="Arial"/>
                <a:cs typeface="Arial"/>
                <a:sym typeface="Arial"/>
              </a:rPr>
              <a:t>What to bring to school</a:t>
            </a:r>
            <a:r>
              <a:rPr b="0" i="0" lang="en-GB" sz="3100" u="none" cap="none" strike="noStrike">
                <a:solidFill>
                  <a:schemeClr val="dk2"/>
                </a:solidFill>
                <a:latin typeface="Arial"/>
                <a:ea typeface="Arial"/>
                <a:cs typeface="Arial"/>
                <a:sym typeface="Arial"/>
              </a:rPr>
              <a:t> </a:t>
            </a:r>
            <a:r>
              <a:rPr b="0" i="0" lang="en-GB" sz="3100" u="none" cap="none" strike="noStrike">
                <a:solidFill>
                  <a:srgbClr val="4D290A"/>
                </a:solidFill>
                <a:latin typeface="Arial"/>
                <a:ea typeface="Arial"/>
                <a:cs typeface="Arial"/>
                <a:sym typeface="Arial"/>
              </a:rPr>
              <a:t>              </a:t>
            </a:r>
            <a:r>
              <a:rPr b="0" i="0" lang="en-GB" sz="3100" u="none" cap="none" strike="noStrike">
                <a:solidFill>
                  <a:schemeClr val="dk2"/>
                </a:solidFill>
                <a:highlight>
                  <a:srgbClr val="D9EAD3"/>
                </a:highlight>
                <a:latin typeface="Arial"/>
                <a:ea typeface="Arial"/>
                <a:cs typeface="Arial"/>
                <a:sym typeface="Arial"/>
              </a:rPr>
              <a:t>اللوازم المدرسية</a:t>
            </a:r>
            <a:endParaRPr b="0" i="0" sz="9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2"/>
          <p:cNvSpPr txBox="1"/>
          <p:nvPr>
            <p:ph idx="1" type="body"/>
          </p:nvPr>
        </p:nvSpPr>
        <p:spPr>
          <a:xfrm>
            <a:off x="166322" y="2443079"/>
            <a:ext cx="4954500" cy="385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85990"/>
              <a:buNone/>
            </a:pPr>
            <a:r>
              <a:rPr b="1" lang="en-GB" sz="8373">
                <a:solidFill>
                  <a:schemeClr val="dk2"/>
                </a:solidFill>
              </a:rPr>
              <a:t>Our doors open at 9:50am</a:t>
            </a:r>
            <a:endParaRPr b="1" sz="8373">
              <a:solidFill>
                <a:schemeClr val="dk2"/>
              </a:solidFill>
            </a:endParaRPr>
          </a:p>
          <a:p>
            <a:pPr indent="0" lvl="0" marL="0" rtl="0" algn="l">
              <a:lnSpc>
                <a:spcPct val="100000"/>
              </a:lnSpc>
              <a:spcBef>
                <a:spcPts val="1800"/>
              </a:spcBef>
              <a:spcAft>
                <a:spcPts val="0"/>
              </a:spcAft>
              <a:buSzPct val="85990"/>
              <a:buNone/>
            </a:pPr>
            <a:r>
              <a:rPr b="1" lang="en-GB" sz="8373">
                <a:solidFill>
                  <a:schemeClr val="dk2"/>
                </a:solidFill>
              </a:rPr>
              <a:t>Classes start promptly at 10am and finish at 1:30pm</a:t>
            </a:r>
            <a:endParaRPr b="1" sz="8373">
              <a:solidFill>
                <a:schemeClr val="dk2"/>
              </a:solidFill>
            </a:endParaRPr>
          </a:p>
          <a:p>
            <a:pPr indent="0" lvl="0" marL="0" rtl="0" algn="l">
              <a:lnSpc>
                <a:spcPct val="100000"/>
              </a:lnSpc>
              <a:spcBef>
                <a:spcPts val="1800"/>
              </a:spcBef>
              <a:spcAft>
                <a:spcPts val="0"/>
              </a:spcAft>
              <a:buSzPct val="85990"/>
              <a:buNone/>
            </a:pPr>
            <a:r>
              <a:rPr b="1" lang="en-GB" sz="8373">
                <a:solidFill>
                  <a:schemeClr val="dk2"/>
                </a:solidFill>
              </a:rPr>
              <a:t>Parents are not permitted to enter classes/school for health and safety reasons</a:t>
            </a:r>
            <a:endParaRPr b="1" sz="8373">
              <a:solidFill>
                <a:schemeClr val="dk2"/>
              </a:solidFill>
            </a:endParaRPr>
          </a:p>
          <a:p>
            <a:pPr indent="0" lvl="0" marL="0" rtl="0" algn="l">
              <a:lnSpc>
                <a:spcPct val="100000"/>
              </a:lnSpc>
              <a:spcBef>
                <a:spcPts val="1800"/>
              </a:spcBef>
              <a:spcAft>
                <a:spcPts val="0"/>
              </a:spcAft>
              <a:buSzPct val="85989"/>
              <a:buNone/>
            </a:pPr>
            <a:r>
              <a:rPr b="1" lang="en-GB" sz="8373">
                <a:solidFill>
                  <a:schemeClr val="dk2"/>
                </a:solidFill>
              </a:rPr>
              <a:t>If someone other than the parent is collecting your child – you must inform the class teacher and message </a:t>
            </a:r>
            <a:endParaRPr b="1" sz="8373">
              <a:solidFill>
                <a:schemeClr val="dk2"/>
              </a:solidFill>
            </a:endParaRPr>
          </a:p>
          <a:p>
            <a:pPr indent="0" lvl="0" marL="0" rtl="0" algn="l">
              <a:lnSpc>
                <a:spcPct val="100000"/>
              </a:lnSpc>
              <a:spcBef>
                <a:spcPts val="1800"/>
              </a:spcBef>
              <a:spcAft>
                <a:spcPts val="0"/>
              </a:spcAft>
              <a:buSzPct val="85990"/>
              <a:buNone/>
            </a:pPr>
            <a:r>
              <a:rPr b="1" lang="en-GB" sz="8373">
                <a:solidFill>
                  <a:schemeClr val="dk2"/>
                </a:solidFill>
              </a:rPr>
              <a:t>Miss Zoubida:07903647907</a:t>
            </a:r>
            <a:endParaRPr b="1" sz="8373">
              <a:solidFill>
                <a:schemeClr val="dk2"/>
              </a:solidFill>
            </a:endParaRPr>
          </a:p>
          <a:p>
            <a:pPr indent="0" lvl="0" marL="0" rtl="0" algn="l">
              <a:lnSpc>
                <a:spcPct val="100000"/>
              </a:lnSpc>
              <a:spcBef>
                <a:spcPts val="1800"/>
              </a:spcBef>
              <a:spcAft>
                <a:spcPts val="0"/>
              </a:spcAft>
              <a:buSzPct val="85990"/>
              <a:buNone/>
            </a:pPr>
            <a:r>
              <a:rPr b="1" lang="en-GB" sz="8373">
                <a:solidFill>
                  <a:schemeClr val="dk2"/>
                </a:solidFill>
              </a:rPr>
              <a:t>For arrival and collection, please line up outside the classroom</a:t>
            </a:r>
            <a:endParaRPr b="1" sz="8373">
              <a:solidFill>
                <a:schemeClr val="dk2"/>
              </a:solidFill>
            </a:endParaRPr>
          </a:p>
          <a:p>
            <a:pPr indent="0" lvl="0" marL="0" rtl="0" algn="l">
              <a:lnSpc>
                <a:spcPct val="100000"/>
              </a:lnSpc>
              <a:spcBef>
                <a:spcPts val="1800"/>
              </a:spcBef>
              <a:spcAft>
                <a:spcPts val="0"/>
              </a:spcAft>
              <a:buClr>
                <a:schemeClr val="dk1"/>
              </a:buClr>
              <a:buSzPct val="100000"/>
              <a:buNone/>
            </a:pPr>
            <a:r>
              <a:t/>
            </a:r>
            <a:endParaRPr/>
          </a:p>
          <a:p>
            <a:pPr indent="0" lvl="0" marL="0" rtl="0" algn="l">
              <a:lnSpc>
                <a:spcPct val="100000"/>
              </a:lnSpc>
              <a:spcBef>
                <a:spcPts val="1800"/>
              </a:spcBef>
              <a:spcAft>
                <a:spcPts val="0"/>
              </a:spcAft>
              <a:buClr>
                <a:schemeClr val="dk1"/>
              </a:buClr>
              <a:buSzPct val="100000"/>
              <a:buNone/>
            </a:pPr>
            <a:r>
              <a:t/>
            </a:r>
            <a:endParaRPr/>
          </a:p>
        </p:txBody>
      </p:sp>
      <p:sp>
        <p:nvSpPr>
          <p:cNvPr id="557" name="Google Shape;557;p12"/>
          <p:cNvSpPr txBox="1"/>
          <p:nvPr>
            <p:ph idx="2" type="body"/>
          </p:nvPr>
        </p:nvSpPr>
        <p:spPr>
          <a:xfrm>
            <a:off x="5753972" y="2972694"/>
            <a:ext cx="5504100" cy="3540300"/>
          </a:xfrm>
          <a:prstGeom prst="rect">
            <a:avLst/>
          </a:prstGeom>
          <a:noFill/>
          <a:ln>
            <a:noFill/>
          </a:ln>
        </p:spPr>
        <p:txBody>
          <a:bodyPr anchorCtr="0" anchor="t" bIns="45700" lIns="91425" spcFirstLastPara="1" rIns="91425" wrap="square" tIns="45700">
            <a:spAutoFit/>
          </a:bodyPr>
          <a:lstStyle/>
          <a:p>
            <a:pPr indent="-217932" lvl="0" marL="347472" rtl="0" algn="r">
              <a:lnSpc>
                <a:spcPct val="80000"/>
              </a:lnSpc>
              <a:spcBef>
                <a:spcPts val="0"/>
              </a:spcBef>
              <a:spcAft>
                <a:spcPts val="0"/>
              </a:spcAft>
              <a:buClr>
                <a:schemeClr val="dk2"/>
              </a:buClr>
              <a:buSzPts val="935"/>
              <a:buNone/>
            </a:pPr>
            <a:r>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000">
                <a:solidFill>
                  <a:schemeClr val="dk2"/>
                </a:solidFill>
                <a:latin typeface="Arial"/>
                <a:ea typeface="Arial"/>
                <a:cs typeface="Arial"/>
                <a:sym typeface="Arial"/>
              </a:rPr>
              <a:t>تفتح أبواب المدرسة الساعة 9:50 صباحًا</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000">
                <a:solidFill>
                  <a:schemeClr val="dk2"/>
                </a:solidFill>
                <a:latin typeface="Arial"/>
                <a:ea typeface="Arial"/>
                <a:cs typeface="Arial"/>
                <a:sym typeface="Arial"/>
              </a:rPr>
              <a:t>موعد بدء الحصة من الساعة 10 صباحًا وتنتهي</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000">
                <a:solidFill>
                  <a:schemeClr val="dk2"/>
                </a:solidFill>
                <a:latin typeface="Arial"/>
                <a:ea typeface="Arial"/>
                <a:cs typeface="Arial"/>
                <a:sym typeface="Arial"/>
              </a:rPr>
              <a:t> الى الساعة  1:30 ظهرًا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000">
                <a:solidFill>
                  <a:schemeClr val="dk2"/>
                </a:solidFill>
                <a:latin typeface="Arial"/>
                <a:ea typeface="Arial"/>
                <a:cs typeface="Arial"/>
                <a:sym typeface="Arial"/>
              </a:rPr>
              <a:t>لا يُسمح لأولياء الأمر دخول الفصول الدراسية/ المدرسة لمراعاة صحة وسلامة الطلاب والموظفين</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000">
                <a:solidFill>
                  <a:schemeClr val="dk2"/>
                </a:solidFill>
                <a:latin typeface="Arial"/>
                <a:ea typeface="Arial"/>
                <a:cs typeface="Arial"/>
                <a:sym typeface="Arial"/>
              </a:rPr>
              <a:t>يجب إبلاغ معلمة الفصل وإرسال رسالة إلى مس زبيدة في حالة عدم وجود الأهل في آخر اليوم</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0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rPr b="1" lang="en-GB" sz="2000">
                <a:solidFill>
                  <a:schemeClr val="dk2"/>
                </a:solidFill>
                <a:latin typeface="Arial"/>
                <a:ea typeface="Arial"/>
                <a:cs typeface="Arial"/>
                <a:sym typeface="Arial"/>
              </a:rPr>
              <a:t>يرجى الاصطفاف خارج الفصل عند الوصول والاستلام</a:t>
            </a:r>
            <a:endParaRPr b="1" sz="2000">
              <a:solidFill>
                <a:schemeClr val="dk2"/>
              </a:solidFill>
              <a:latin typeface="Arial"/>
              <a:ea typeface="Arial"/>
              <a:cs typeface="Arial"/>
              <a:sym typeface="Arial"/>
            </a:endParaRPr>
          </a:p>
          <a:p>
            <a:pPr indent="-217932" lvl="0" marL="347472" rtl="0" algn="l">
              <a:lnSpc>
                <a:spcPct val="80000"/>
              </a:lnSpc>
              <a:spcBef>
                <a:spcPts val="0"/>
              </a:spcBef>
              <a:spcAft>
                <a:spcPts val="0"/>
              </a:spcAft>
              <a:buClr>
                <a:schemeClr val="dk1"/>
              </a:buClr>
              <a:buSzPts val="2040"/>
              <a:buNone/>
            </a:pPr>
            <a:r>
              <a:t/>
            </a:r>
            <a:endParaRPr sz="2000">
              <a:latin typeface="Arial"/>
              <a:ea typeface="Arial"/>
              <a:cs typeface="Arial"/>
              <a:sym typeface="Arial"/>
            </a:endParaRPr>
          </a:p>
        </p:txBody>
      </p:sp>
      <p:sp>
        <p:nvSpPr>
          <p:cNvPr id="558" name="Google Shape;558;p12"/>
          <p:cNvSpPr/>
          <p:nvPr/>
        </p:nvSpPr>
        <p:spPr>
          <a:xfrm>
            <a:off x="3321269" y="121925"/>
            <a:ext cx="3077531" cy="2063400"/>
          </a:xfrm>
          <a:prstGeom prst="wedgeEllipseCallout">
            <a:avLst>
              <a:gd fmla="val 51087" name="adj1"/>
              <a:gd fmla="val 7690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2000" u="none" cap="none" strike="noStrike">
                <a:solidFill>
                  <a:schemeClr val="dk2"/>
                </a:solidFill>
                <a:latin typeface="Arial"/>
                <a:ea typeface="Arial"/>
                <a:cs typeface="Arial"/>
                <a:sym typeface="Arial"/>
              </a:rPr>
              <a:t>Arrival and Collection </a:t>
            </a:r>
            <a:r>
              <a:rPr b="1" i="0" lang="en-GB" sz="2400" u="none" cap="none" strike="noStrike">
                <a:solidFill>
                  <a:schemeClr val="dk2"/>
                </a:solidFill>
                <a:latin typeface="Arial"/>
                <a:ea typeface="Arial"/>
                <a:cs typeface="Arial"/>
                <a:sym typeface="Arial"/>
              </a:rPr>
              <a:t>الوصول</a:t>
            </a:r>
            <a:r>
              <a:rPr b="1" i="0" lang="en-GB" sz="2000" u="none" cap="none" strike="noStrike">
                <a:solidFill>
                  <a:schemeClr val="dk2"/>
                </a:solidFill>
                <a:latin typeface="Arial"/>
                <a:ea typeface="Arial"/>
                <a:cs typeface="Arial"/>
                <a:sym typeface="Arial"/>
              </a:rPr>
              <a:t> </a:t>
            </a:r>
            <a:r>
              <a:rPr b="1" i="0" lang="en-GB" sz="2400" u="none" cap="none" strike="noStrike">
                <a:solidFill>
                  <a:schemeClr val="dk2"/>
                </a:solidFill>
                <a:latin typeface="Arial"/>
                <a:ea typeface="Arial"/>
                <a:cs typeface="Arial"/>
                <a:sym typeface="Arial"/>
              </a:rPr>
              <a:t>والاستلام</a:t>
            </a:r>
            <a:endParaRPr b="1" i="0" sz="1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5687b8a777_0_224"/>
          <p:cNvSpPr txBox="1"/>
          <p:nvPr>
            <p:ph idx="1" type="body"/>
          </p:nvPr>
        </p:nvSpPr>
        <p:spPr>
          <a:xfrm>
            <a:off x="330425" y="3060475"/>
            <a:ext cx="6220800" cy="2802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55600" lvl="0" marL="457200" rtl="0" algn="l">
              <a:lnSpc>
                <a:spcPct val="100000"/>
              </a:lnSpc>
              <a:spcBef>
                <a:spcPts val="1800"/>
              </a:spcBef>
              <a:spcAft>
                <a:spcPts val="0"/>
              </a:spcAft>
              <a:buClr>
                <a:schemeClr val="dk2"/>
              </a:buClr>
              <a:buSzPts val="2000"/>
              <a:buFont typeface="Quattrocento Sans"/>
              <a:buChar char="•"/>
            </a:pPr>
            <a:r>
              <a:rPr b="1" lang="en-GB" sz="2000">
                <a:solidFill>
                  <a:schemeClr val="dk2"/>
                </a:solidFill>
              </a:rPr>
              <a:t>Teachers : Ms Sarah Madi</a:t>
            </a:r>
            <a:endParaRPr b="1" sz="2000">
              <a:solidFill>
                <a:schemeClr val="dk2"/>
              </a:solidFill>
            </a:endParaRPr>
          </a:p>
          <a:p>
            <a:pPr indent="-355600" lvl="0" marL="457200" rtl="0" algn="l">
              <a:spcBef>
                <a:spcPts val="1800"/>
              </a:spcBef>
              <a:spcAft>
                <a:spcPts val="0"/>
              </a:spcAft>
              <a:buClr>
                <a:schemeClr val="dk2"/>
              </a:buClr>
              <a:buSzPts val="2000"/>
              <a:buFont typeface="Quattrocento Sans"/>
              <a:buChar char="•"/>
            </a:pPr>
            <a:r>
              <a:rPr b="1" lang="en-GB" sz="2000">
                <a:solidFill>
                  <a:schemeClr val="dk2"/>
                </a:solidFill>
              </a:rPr>
              <a:t>                   </a:t>
            </a:r>
            <a:r>
              <a:rPr b="1" lang="en-GB" sz="2000">
                <a:solidFill>
                  <a:schemeClr val="dk2"/>
                </a:solidFill>
              </a:rPr>
              <a:t>Mrs Dania Koutly</a:t>
            </a:r>
            <a:r>
              <a:rPr b="1" lang="en-GB" sz="2000">
                <a:solidFill>
                  <a:schemeClr val="dk2"/>
                </a:solidFill>
              </a:rPr>
              <a:t>   </a:t>
            </a:r>
            <a:endParaRPr b="1" sz="2000">
              <a:solidFill>
                <a:schemeClr val="dk2"/>
              </a:solidFill>
            </a:endParaRPr>
          </a:p>
          <a:p>
            <a:pPr indent="-355600" lvl="0" marL="457200" rtl="0" algn="l">
              <a:lnSpc>
                <a:spcPct val="100000"/>
              </a:lnSpc>
              <a:spcBef>
                <a:spcPts val="0"/>
              </a:spcBef>
              <a:spcAft>
                <a:spcPts val="0"/>
              </a:spcAft>
              <a:buClr>
                <a:schemeClr val="dk2"/>
              </a:buClr>
              <a:buSzPts val="2000"/>
              <a:buFont typeface="Quattrocento Sans"/>
              <a:buChar char="•"/>
            </a:pPr>
            <a:r>
              <a:rPr b="1" lang="en-GB" sz="2000">
                <a:solidFill>
                  <a:schemeClr val="dk2"/>
                </a:solidFill>
              </a:rPr>
              <a:t>Quran teacher: Mrs Aya Rahhal		</a:t>
            </a:r>
            <a:endParaRPr b="1" sz="2000">
              <a:solidFill>
                <a:schemeClr val="dk2"/>
              </a:solidFill>
            </a:endParaRPr>
          </a:p>
          <a:p>
            <a:pPr indent="-355600" lvl="0" marL="457200" rtl="0" algn="l">
              <a:lnSpc>
                <a:spcPct val="100000"/>
              </a:lnSpc>
              <a:spcBef>
                <a:spcPts val="0"/>
              </a:spcBef>
              <a:spcAft>
                <a:spcPts val="0"/>
              </a:spcAft>
              <a:buClr>
                <a:schemeClr val="dk2"/>
              </a:buClr>
              <a:buSzPts val="2000"/>
              <a:buFont typeface="Quattrocento Sans"/>
              <a:buChar char="•"/>
            </a:pPr>
            <a:r>
              <a:rPr b="1" lang="en-GB" sz="2000">
                <a:solidFill>
                  <a:schemeClr val="dk2"/>
                </a:solidFill>
              </a:rPr>
              <a:t>Headteacher: Mrs Zoubida Bahlouli</a:t>
            </a:r>
            <a:endParaRPr b="1" sz="2000">
              <a:solidFill>
                <a:schemeClr val="dk2"/>
              </a:solidFill>
            </a:endParaRPr>
          </a:p>
          <a:p>
            <a:pPr indent="-355600" lvl="0" marL="457200" rtl="0" algn="l">
              <a:lnSpc>
                <a:spcPct val="100000"/>
              </a:lnSpc>
              <a:spcBef>
                <a:spcPts val="0"/>
              </a:spcBef>
              <a:spcAft>
                <a:spcPts val="0"/>
              </a:spcAft>
              <a:buClr>
                <a:schemeClr val="dk2"/>
              </a:buClr>
              <a:buSzPts val="2000"/>
              <a:buFont typeface="Quattrocento Sans"/>
              <a:buChar char="•"/>
            </a:pPr>
            <a:r>
              <a:rPr b="1" lang="en-GB" sz="2000">
                <a:solidFill>
                  <a:schemeClr val="dk2"/>
                </a:solidFill>
              </a:rPr>
              <a:t>Deputy Head : Mrs Maha Aoudi</a:t>
            </a:r>
            <a:endParaRPr b="1" sz="2000">
              <a:solidFill>
                <a:schemeClr val="dk2"/>
              </a:solidFill>
            </a:endParaRPr>
          </a:p>
          <a:p>
            <a:pPr indent="-355600" lvl="0" marL="457200" rtl="0" algn="l">
              <a:lnSpc>
                <a:spcPct val="100000"/>
              </a:lnSpc>
              <a:spcBef>
                <a:spcPts val="0"/>
              </a:spcBef>
              <a:spcAft>
                <a:spcPts val="0"/>
              </a:spcAft>
              <a:buClr>
                <a:schemeClr val="dk2"/>
              </a:buClr>
              <a:buSzPts val="2000"/>
              <a:buFont typeface="Quattrocento Sans"/>
              <a:buChar char="•"/>
            </a:pPr>
            <a:r>
              <a:rPr b="1" lang="en-GB" sz="2000">
                <a:solidFill>
                  <a:schemeClr val="dk2"/>
                </a:solidFill>
              </a:rPr>
              <a:t>School director, finance &amp; admissions: </a:t>
            </a:r>
            <a:endParaRPr b="1" sz="2000">
              <a:solidFill>
                <a:schemeClr val="dk2"/>
              </a:solidFill>
            </a:endParaRPr>
          </a:p>
          <a:p>
            <a:pPr indent="-355600" lvl="0" marL="457200" rtl="0" algn="l">
              <a:lnSpc>
                <a:spcPct val="100000"/>
              </a:lnSpc>
              <a:spcBef>
                <a:spcPts val="0"/>
              </a:spcBef>
              <a:spcAft>
                <a:spcPts val="0"/>
              </a:spcAft>
              <a:buClr>
                <a:schemeClr val="dk2"/>
              </a:buClr>
              <a:buSzPts val="2000"/>
              <a:buFont typeface="Quattrocento Sans"/>
              <a:buChar char="•"/>
            </a:pPr>
            <a:r>
              <a:rPr b="1" lang="en-GB" sz="2000">
                <a:solidFill>
                  <a:schemeClr val="dk2"/>
                </a:solidFill>
              </a:rPr>
              <a:t>Mrs Nora Sibaey-Soliman</a:t>
            </a:r>
            <a:endParaRPr b="1" sz="2000">
              <a:solidFill>
                <a:schemeClr val="dk2"/>
              </a:solidFill>
              <a:latin typeface="Arial"/>
              <a:ea typeface="Arial"/>
              <a:cs typeface="Arial"/>
              <a:sym typeface="Arial"/>
            </a:endParaRPr>
          </a:p>
        </p:txBody>
      </p:sp>
      <p:sp>
        <p:nvSpPr>
          <p:cNvPr id="453" name="Google Shape;453;g15687b8a777_0_224"/>
          <p:cNvSpPr/>
          <p:nvPr/>
        </p:nvSpPr>
        <p:spPr>
          <a:xfrm>
            <a:off x="2862725" y="0"/>
            <a:ext cx="3688500" cy="2202000"/>
          </a:xfrm>
          <a:prstGeom prst="wedgeEllipseCallout">
            <a:avLst>
              <a:gd fmla="val 6241" name="adj1"/>
              <a:gd fmla="val 9525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3000" u="none" cap="none" strike="noStrike">
                <a:solidFill>
                  <a:srgbClr val="4D290A"/>
                </a:solidFill>
                <a:latin typeface="Arial"/>
                <a:ea typeface="Arial"/>
                <a:cs typeface="Arial"/>
                <a:sym typeface="Arial"/>
              </a:rPr>
              <a:t>Who is who….</a:t>
            </a:r>
            <a:endParaRPr b="1" i="0" sz="3000" u="none" cap="none" strike="noStrike">
              <a:solidFill>
                <a:srgbClr val="4D290A"/>
              </a:solidFill>
              <a:latin typeface="Arial"/>
              <a:ea typeface="Arial"/>
              <a:cs typeface="Arial"/>
              <a:sym typeface="Arial"/>
            </a:endParaRPr>
          </a:p>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Arial"/>
                <a:ea typeface="Arial"/>
                <a:cs typeface="Arial"/>
                <a:sym typeface="Arial"/>
              </a:rPr>
              <a:t>طاقم المدرسة</a:t>
            </a:r>
            <a:endParaRPr b="1" i="0" sz="1300" u="none" cap="none" strike="noStrike">
              <a:solidFill>
                <a:srgbClr val="000000"/>
              </a:solidFill>
              <a:latin typeface="Arial"/>
              <a:ea typeface="Arial"/>
              <a:cs typeface="Arial"/>
              <a:sym typeface="Arial"/>
            </a:endParaRPr>
          </a:p>
        </p:txBody>
      </p:sp>
      <p:sp>
        <p:nvSpPr>
          <p:cNvPr id="454" name="Google Shape;454;g15687b8a777_0_224"/>
          <p:cNvSpPr txBox="1"/>
          <p:nvPr/>
        </p:nvSpPr>
        <p:spPr>
          <a:xfrm>
            <a:off x="3899375" y="2533223"/>
            <a:ext cx="6882300" cy="38574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المعلمات</a:t>
            </a:r>
            <a:r>
              <a:rPr b="1" i="0" lang="en-GB" sz="2400" u="none" cap="none" strike="noStrike">
                <a:solidFill>
                  <a:srgbClr val="000000"/>
                </a:solidFill>
                <a:latin typeface="Arial"/>
                <a:ea typeface="Arial"/>
                <a:cs typeface="Arial"/>
                <a:sym typeface="Arial"/>
              </a:rPr>
              <a:t>  </a:t>
            </a:r>
            <a:r>
              <a:rPr b="1" lang="en-GB" sz="1800">
                <a:solidFill>
                  <a:schemeClr val="dk2"/>
                </a:solidFill>
              </a:rPr>
              <a:t> </a:t>
            </a:r>
            <a:endParaRPr b="1" sz="1800"/>
          </a:p>
          <a:p>
            <a:pPr indent="0" lvl="0" marL="0" marR="0" rtl="0"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            السيدة: سارة </a:t>
            </a:r>
            <a:r>
              <a:rPr b="1" lang="en-GB" sz="2000"/>
              <a:t>ماضي</a:t>
            </a:r>
            <a:endParaRPr b="1" sz="2000"/>
          </a:p>
          <a:p>
            <a:pPr indent="0" lvl="0" marL="0" rtl="1" algn="r">
              <a:lnSpc>
                <a:spcPct val="80000"/>
              </a:lnSpc>
              <a:spcBef>
                <a:spcPts val="1800"/>
              </a:spcBef>
              <a:spcAft>
                <a:spcPts val="0"/>
              </a:spcAft>
              <a:buClr>
                <a:schemeClr val="dk2"/>
              </a:buClr>
              <a:buSzPts val="2000"/>
              <a:buFont typeface="Arial"/>
              <a:buNone/>
            </a:pPr>
            <a:r>
              <a:rPr b="1" lang="en-GB" sz="2000">
                <a:solidFill>
                  <a:schemeClr val="dk2"/>
                </a:solidFill>
              </a:rPr>
              <a:t>السيدة </a:t>
            </a:r>
            <a:r>
              <a:rPr b="1" lang="en-GB" sz="1800">
                <a:solidFill>
                  <a:schemeClr val="dk2"/>
                </a:solidFill>
              </a:rPr>
              <a:t>:</a:t>
            </a:r>
            <a:r>
              <a:rPr b="1" lang="en-GB" sz="2000">
                <a:solidFill>
                  <a:schemeClr val="dk2"/>
                </a:solidFill>
              </a:rPr>
              <a:t>دانية القوتلي</a:t>
            </a:r>
            <a:endParaRPr b="1" sz="2000"/>
          </a:p>
          <a:p>
            <a:pPr indent="0" lvl="0" marL="0" marR="0" rtl="1"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معلمة القرآن الكريم : السيدة آية رحال    </a:t>
            </a:r>
            <a:endParaRPr b="1" i="0" sz="2000" u="none" cap="none" strike="noStrike">
              <a:solidFill>
                <a:srgbClr val="000000"/>
              </a:solidFill>
              <a:latin typeface="Arial"/>
              <a:ea typeface="Arial"/>
              <a:cs typeface="Arial"/>
              <a:sym typeface="Arial"/>
            </a:endParaRPr>
          </a:p>
          <a:p>
            <a:pPr indent="0" lvl="0" marL="0" marR="0" rtl="0"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مديرة المدرسة: السيدة زبيدة بهلولي</a:t>
            </a:r>
            <a:endParaRPr b="1" i="0" sz="2000" u="none" cap="none" strike="noStrike">
              <a:solidFill>
                <a:srgbClr val="000000"/>
              </a:solidFill>
              <a:latin typeface="Arial"/>
              <a:ea typeface="Arial"/>
              <a:cs typeface="Arial"/>
              <a:sym typeface="Arial"/>
            </a:endParaRPr>
          </a:p>
          <a:p>
            <a:pPr indent="0" lvl="0" marL="0" marR="0" rtl="1"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نائبة المديرة: السيدة مها عودة    </a:t>
            </a:r>
            <a:endParaRPr b="1" i="0" sz="2000" u="none" cap="none" strike="noStrike">
              <a:solidFill>
                <a:srgbClr val="000000"/>
              </a:solidFill>
              <a:latin typeface="Arial"/>
              <a:ea typeface="Arial"/>
              <a:cs typeface="Arial"/>
              <a:sym typeface="Arial"/>
            </a:endParaRPr>
          </a:p>
          <a:p>
            <a:pPr indent="0" lvl="0" marL="0" marR="0" rtl="0" algn="r">
              <a:lnSpc>
                <a:spcPct val="80000"/>
              </a:lnSpc>
              <a:spcBef>
                <a:spcPts val="18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مسؤولة المالية و التسجيل المدرسي: السيدة نورا السباعي سليمان</a:t>
            </a:r>
            <a:r>
              <a:rPr b="1" i="0" lang="en-GB" sz="2400" u="none" cap="none" strike="noStrike">
                <a:solidFill>
                  <a:srgbClr val="000000"/>
                </a:solidFill>
                <a:latin typeface="Arial"/>
                <a:ea typeface="Arial"/>
                <a:cs typeface="Arial"/>
                <a:sym typeface="Arial"/>
              </a:rPr>
              <a:t> </a:t>
            </a:r>
            <a:r>
              <a:rPr b="0" i="0" lang="en-GB" sz="2000" u="none" cap="none" strike="noStrike">
                <a:solidFill>
                  <a:srgbClr val="9A5315"/>
                </a:solidFill>
                <a:latin typeface="Arial"/>
                <a:ea typeface="Arial"/>
                <a:cs typeface="Arial"/>
                <a:sym typeface="Arial"/>
              </a:rPr>
              <a:t>      </a:t>
            </a:r>
            <a:endParaRPr b="0" i="0" sz="2000" u="none" cap="none" strike="noStrike">
              <a:solidFill>
                <a:srgbClr val="9A5315"/>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0499ec6b7d_0_0"/>
          <p:cNvSpPr/>
          <p:nvPr/>
        </p:nvSpPr>
        <p:spPr>
          <a:xfrm>
            <a:off x="2876525" y="184450"/>
            <a:ext cx="3640200" cy="1825500"/>
          </a:xfrm>
          <a:prstGeom prst="wedgeEllipseCallout">
            <a:avLst>
              <a:gd fmla="val 38352" name="adj1"/>
              <a:gd fmla="val 7502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GB" sz="2400" u="none" cap="none" strike="noStrike">
                <a:solidFill>
                  <a:srgbClr val="4D290A"/>
                </a:solidFill>
                <a:latin typeface="Arial"/>
                <a:ea typeface="Arial"/>
                <a:cs typeface="Arial"/>
                <a:sym typeface="Arial"/>
              </a:rPr>
              <a:t>Communication </a:t>
            </a:r>
            <a:endParaRPr b="1" i="0" sz="2400" u="none" cap="none" strike="noStrike">
              <a:solidFill>
                <a:srgbClr val="4D290A"/>
              </a:solidFill>
              <a:latin typeface="Arial"/>
              <a:ea typeface="Arial"/>
              <a:cs typeface="Arial"/>
              <a:sym typeface="Arial"/>
            </a:endParaRPr>
          </a:p>
          <a:p>
            <a:pPr indent="0" lvl="0" marL="0" marR="0" rtl="1" algn="r">
              <a:lnSpc>
                <a:spcPct val="90000"/>
              </a:lnSpc>
              <a:spcBef>
                <a:spcPts val="0"/>
              </a:spcBef>
              <a:spcAft>
                <a:spcPts val="0"/>
              </a:spcAft>
              <a:buClr>
                <a:srgbClr val="4D290A"/>
              </a:buClr>
              <a:buSzPts val="3600"/>
              <a:buFont typeface="Quattrocento Sans"/>
              <a:buNone/>
            </a:pPr>
            <a:r>
              <a:rPr b="1" i="0" lang="en-GB" sz="2400" u="none" cap="none" strike="noStrike">
                <a:solidFill>
                  <a:srgbClr val="4D290A"/>
                </a:solidFill>
                <a:latin typeface="Arial"/>
                <a:ea typeface="Arial"/>
                <a:cs typeface="Arial"/>
                <a:sym typeface="Arial"/>
              </a:rPr>
              <a:t>التواصل المدرسي</a:t>
            </a:r>
            <a:r>
              <a:rPr b="0" i="0" lang="en-GB" sz="3200" u="none" cap="none" strike="noStrike">
                <a:solidFill>
                  <a:srgbClr val="4D290A"/>
                </a:solidFill>
                <a:latin typeface="Arial"/>
                <a:ea typeface="Arial"/>
                <a:cs typeface="Arial"/>
                <a:sym typeface="Arial"/>
              </a:rPr>
              <a:t>      </a:t>
            </a:r>
            <a:endParaRPr b="1" i="0" sz="2000" u="none" cap="none" strike="noStrike">
              <a:solidFill>
                <a:srgbClr val="4D290A"/>
              </a:solidFill>
              <a:highlight>
                <a:srgbClr val="D9EAD3"/>
              </a:highlight>
              <a:latin typeface="Arial"/>
              <a:ea typeface="Arial"/>
              <a:cs typeface="Arial"/>
              <a:sym typeface="Arial"/>
            </a:endParaRPr>
          </a:p>
        </p:txBody>
      </p:sp>
      <p:sp>
        <p:nvSpPr>
          <p:cNvPr id="461" name="Google Shape;461;g30499ec6b7d_0_0"/>
          <p:cNvSpPr txBox="1"/>
          <p:nvPr/>
        </p:nvSpPr>
        <p:spPr>
          <a:xfrm>
            <a:off x="5398350" y="2639250"/>
            <a:ext cx="6654000" cy="3417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يسعدنا دائمًا إجراء محادثة سريعة مع أولياء الأمورعند التوصيل والاستلام</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إذا كنت بحاجة إلى أكثر من 3 دقائق،  فيرجى تحديد موعد مع  المديرة</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نهدف إلى عقد اجتماع </a:t>
            </a:r>
            <a:r>
              <a:rPr b="1" lang="en-GB" sz="2100">
                <a:solidFill>
                  <a:schemeClr val="dk2"/>
                </a:solidFill>
              </a:rPr>
              <a:t>أولياء </a:t>
            </a:r>
            <a:r>
              <a:rPr b="1" lang="en-GB" sz="2100">
                <a:solidFill>
                  <a:schemeClr val="dk2"/>
                </a:solidFill>
              </a:rPr>
              <a:t>الأمور</a:t>
            </a:r>
            <a:r>
              <a:rPr b="1" lang="en-GB" sz="2100">
                <a:solidFill>
                  <a:schemeClr val="dk2"/>
                </a:solidFill>
              </a:rPr>
              <a:t>/</a:t>
            </a:r>
            <a:r>
              <a:rPr b="1" i="0" lang="en-GB" sz="2100" u="none" cap="none" strike="noStrike">
                <a:solidFill>
                  <a:schemeClr val="dk2"/>
                </a:solidFill>
                <a:latin typeface="Arial"/>
                <a:ea typeface="Arial"/>
                <a:cs typeface="Arial"/>
                <a:sym typeface="Arial"/>
              </a:rPr>
              <a:t> المعلمين على مدار العام </a:t>
            </a:r>
            <a:r>
              <a:rPr b="1" lang="en-GB" sz="2100">
                <a:solidFill>
                  <a:schemeClr val="dk2"/>
                </a:solidFill>
              </a:rPr>
              <a:t>- سيتم</a:t>
            </a:r>
            <a:r>
              <a:rPr b="1" i="0" lang="en-GB" sz="2100" u="none" cap="none" strike="noStrike">
                <a:solidFill>
                  <a:schemeClr val="dk2"/>
                </a:solidFill>
                <a:latin typeface="Arial"/>
                <a:ea typeface="Arial"/>
                <a:cs typeface="Arial"/>
                <a:sym typeface="Arial"/>
              </a:rPr>
              <a:t>   </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الإبلاغ </a:t>
            </a:r>
            <a:r>
              <a:rPr b="1" lang="en-GB" sz="2100">
                <a:solidFill>
                  <a:schemeClr val="dk2"/>
                </a:solidFill>
              </a:rPr>
              <a:t>عن </a:t>
            </a:r>
            <a:r>
              <a:rPr b="1" lang="en-GB" sz="2100">
                <a:solidFill>
                  <a:schemeClr val="dk2"/>
                </a:solidFill>
              </a:rPr>
              <a:t>الموعد</a:t>
            </a:r>
            <a:r>
              <a:rPr b="1" lang="en-GB" sz="2100">
                <a:solidFill>
                  <a:schemeClr val="dk2"/>
                </a:solidFill>
              </a:rPr>
              <a:t> لاحقاً</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نود مشاركة صور أو فيديوهات عن أنشطتنا الأسبوعية في المجموعة</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chemeClr val="dk2"/>
                </a:solidFill>
                <a:latin typeface="Arial"/>
                <a:ea typeface="Arial"/>
                <a:cs typeface="Arial"/>
                <a:sym typeface="Arial"/>
              </a:rPr>
              <a:t> WhatsApp يرجى إرسال رسالة إلى نورا إذا لم تكن قد انضممت</a:t>
            </a:r>
            <a:r>
              <a:rPr b="0" i="0" lang="en-GB" sz="21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2" name="Google Shape;462;g30499ec6b7d_0_0"/>
          <p:cNvSpPr txBox="1"/>
          <p:nvPr>
            <p:ph idx="4294967295" type="body"/>
          </p:nvPr>
        </p:nvSpPr>
        <p:spPr>
          <a:xfrm>
            <a:off x="234750" y="2277557"/>
            <a:ext cx="5163600" cy="4296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70698"/>
              <a:buNone/>
            </a:pPr>
            <a:r>
              <a:rPr b="1" lang="en-GB" sz="5358">
                <a:solidFill>
                  <a:schemeClr val="dk2"/>
                </a:solidFill>
              </a:rPr>
              <a:t>We are always happy to have a  quick chat with parents at drop- off and pick up.</a:t>
            </a:r>
            <a:endParaRPr b="1" sz="5358">
              <a:solidFill>
                <a:schemeClr val="dk2"/>
              </a:solidFill>
            </a:endParaRPr>
          </a:p>
          <a:p>
            <a:pPr indent="0" lvl="0" marL="0" rtl="0" algn="l">
              <a:lnSpc>
                <a:spcPct val="100000"/>
              </a:lnSpc>
              <a:spcBef>
                <a:spcPts val="1800"/>
              </a:spcBef>
              <a:spcAft>
                <a:spcPts val="0"/>
              </a:spcAft>
              <a:buSzPct val="70698"/>
              <a:buNone/>
            </a:pPr>
            <a:r>
              <a:rPr b="1" lang="en-GB" sz="5358">
                <a:solidFill>
                  <a:schemeClr val="dk2"/>
                </a:solidFill>
              </a:rPr>
              <a:t>If you need longer than 3 mins, please make an appointment with the headteacher </a:t>
            </a:r>
            <a:endParaRPr b="1" sz="5358">
              <a:solidFill>
                <a:schemeClr val="dk2"/>
              </a:solidFill>
            </a:endParaRPr>
          </a:p>
          <a:p>
            <a:pPr indent="0" lvl="0" marL="0" rtl="0" algn="l">
              <a:lnSpc>
                <a:spcPct val="100000"/>
              </a:lnSpc>
              <a:spcBef>
                <a:spcPts val="1800"/>
              </a:spcBef>
              <a:spcAft>
                <a:spcPts val="0"/>
              </a:spcAft>
              <a:buSzPct val="70698"/>
              <a:buNone/>
            </a:pPr>
            <a:r>
              <a:rPr b="1" lang="en-GB" sz="5358">
                <a:solidFill>
                  <a:schemeClr val="dk2"/>
                </a:solidFill>
              </a:rPr>
              <a:t>We aim to have a parent/teacher meeting throughout the year – parents will be later informed of the date </a:t>
            </a:r>
            <a:endParaRPr b="1" sz="5358">
              <a:solidFill>
                <a:schemeClr val="dk2"/>
              </a:solidFill>
            </a:endParaRPr>
          </a:p>
          <a:p>
            <a:pPr indent="0" lvl="0" marL="0" rtl="0" algn="l">
              <a:lnSpc>
                <a:spcPct val="100000"/>
              </a:lnSpc>
              <a:spcBef>
                <a:spcPts val="1800"/>
              </a:spcBef>
              <a:spcAft>
                <a:spcPts val="0"/>
              </a:spcAft>
              <a:buSzPct val="70698"/>
              <a:buNone/>
            </a:pPr>
            <a:r>
              <a:rPr b="1" lang="en-GB" sz="5358">
                <a:solidFill>
                  <a:schemeClr val="dk2"/>
                </a:solidFill>
              </a:rPr>
              <a:t>We like to share photos of our day’s work/activities on the class WhatsApp group – Please message Nora if you have not joined already.</a:t>
            </a:r>
            <a:endParaRPr b="1" sz="5358">
              <a:solidFill>
                <a:schemeClr val="dk2"/>
              </a:solidFill>
            </a:endParaRPr>
          </a:p>
          <a:p>
            <a:pPr indent="0" lvl="0" marL="0" rtl="0" algn="l">
              <a:lnSpc>
                <a:spcPct val="100000"/>
              </a:lnSpc>
              <a:spcBef>
                <a:spcPts val="1800"/>
              </a:spcBef>
              <a:spcAft>
                <a:spcPts val="0"/>
              </a:spcAft>
              <a:buSzPct val="70698"/>
              <a:buNone/>
            </a:pPr>
            <a:r>
              <a:rPr b="1" lang="en-GB" sz="5358">
                <a:solidFill>
                  <a:schemeClr val="dk2"/>
                </a:solidFill>
              </a:rPr>
              <a:t>All other enquires please contact:</a:t>
            </a:r>
            <a:endParaRPr b="1" sz="5358">
              <a:solidFill>
                <a:schemeClr val="dk2"/>
              </a:solidFill>
            </a:endParaRPr>
          </a:p>
          <a:p>
            <a:pPr indent="0" lvl="0" marL="0" rtl="0" algn="l">
              <a:lnSpc>
                <a:spcPct val="100000"/>
              </a:lnSpc>
              <a:spcBef>
                <a:spcPts val="1800"/>
              </a:spcBef>
              <a:spcAft>
                <a:spcPts val="0"/>
              </a:spcAft>
              <a:buClr>
                <a:schemeClr val="dk1"/>
              </a:buClr>
              <a:buSzPct val="44759"/>
              <a:buNone/>
            </a:pPr>
            <a:r>
              <a:rPr b="1" lang="en-GB" sz="5358">
                <a:solidFill>
                  <a:schemeClr val="dk2"/>
                </a:solidFill>
              </a:rPr>
              <a:t>Ms Zoubida: 07903 647907</a:t>
            </a:r>
            <a:endParaRPr b="1" sz="5358">
              <a:solidFill>
                <a:schemeClr val="dk2"/>
              </a:solidFill>
            </a:endParaRPr>
          </a:p>
          <a:p>
            <a:pPr indent="0" lvl="0" marL="0" rtl="0" algn="l">
              <a:lnSpc>
                <a:spcPct val="100000"/>
              </a:lnSpc>
              <a:spcBef>
                <a:spcPts val="1800"/>
              </a:spcBef>
              <a:spcAft>
                <a:spcPts val="0"/>
              </a:spcAft>
              <a:buClr>
                <a:schemeClr val="dk1"/>
              </a:buClr>
              <a:buSzPct val="44759"/>
              <a:buNone/>
            </a:pPr>
            <a:r>
              <a:rPr b="1" lang="en-GB" sz="5358">
                <a:solidFill>
                  <a:schemeClr val="dk2"/>
                </a:solidFill>
              </a:rPr>
              <a:t>Ms Maha: 07729 211465</a:t>
            </a:r>
            <a:endParaRPr b="1" sz="5358">
              <a:solidFill>
                <a:schemeClr val="dk2"/>
              </a:solidFill>
            </a:endParaRPr>
          </a:p>
          <a:p>
            <a:pPr indent="0" lvl="0" marL="0" rtl="0" algn="l">
              <a:lnSpc>
                <a:spcPct val="100000"/>
              </a:lnSpc>
              <a:spcBef>
                <a:spcPts val="1800"/>
              </a:spcBef>
              <a:spcAft>
                <a:spcPts val="0"/>
              </a:spcAft>
              <a:buClr>
                <a:schemeClr val="dk1"/>
              </a:buClr>
              <a:buSzPct val="44759"/>
              <a:buNone/>
            </a:pPr>
            <a:r>
              <a:rPr b="1" lang="en-GB" sz="5358">
                <a:solidFill>
                  <a:schemeClr val="dk2"/>
                </a:solidFill>
              </a:rPr>
              <a:t>Email: alzaitoona.office@gmail.com</a:t>
            </a:r>
            <a:endParaRPr b="1" sz="5358">
              <a:solidFill>
                <a:schemeClr val="dk2"/>
              </a:solidFill>
            </a:endParaRPr>
          </a:p>
          <a:p>
            <a:pPr indent="0" lvl="0" marL="0" rtl="0" algn="l">
              <a:lnSpc>
                <a:spcPct val="100000"/>
              </a:lnSpc>
              <a:spcBef>
                <a:spcPts val="1800"/>
              </a:spcBef>
              <a:spcAft>
                <a:spcPts val="0"/>
              </a:spcAft>
              <a:buClr>
                <a:schemeClr val="dk1"/>
              </a:buClr>
              <a:buSzPct val="44759"/>
              <a:buNone/>
            </a:pPr>
            <a:r>
              <a:rPr b="1" lang="en-GB" sz="5358">
                <a:solidFill>
                  <a:schemeClr val="dk2"/>
                </a:solidFill>
              </a:rPr>
              <a:t>Website: www.alzaitoona.com</a:t>
            </a:r>
            <a:endParaRPr b="1" sz="5358">
              <a:solidFill>
                <a:schemeClr val="dk2"/>
              </a:solidFill>
            </a:endParaRPr>
          </a:p>
          <a:p>
            <a:pPr indent="0" lvl="0" marL="0" rtl="0" algn="l">
              <a:lnSpc>
                <a:spcPct val="100000"/>
              </a:lnSpc>
              <a:spcBef>
                <a:spcPts val="18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
          <p:cNvSpPr txBox="1"/>
          <p:nvPr>
            <p:ph idx="1" type="body"/>
          </p:nvPr>
        </p:nvSpPr>
        <p:spPr>
          <a:xfrm>
            <a:off x="659550" y="2593400"/>
            <a:ext cx="5147700" cy="2969400"/>
          </a:xfrm>
          <a:prstGeom prst="rect">
            <a:avLst/>
          </a:prstGeom>
          <a:noFill/>
          <a:ln>
            <a:noFill/>
          </a:ln>
        </p:spPr>
        <p:txBody>
          <a:bodyPr anchorCtr="0" anchor="t" bIns="45700" lIns="91425" spcFirstLastPara="1" rIns="91425" wrap="square" tIns="45700">
            <a:normAutofit fontScale="25000" lnSpcReduction="20000"/>
          </a:bodyPr>
          <a:lstStyle/>
          <a:p>
            <a:pPr indent="-217932" lvl="0" marL="347472" rtl="0" algn="l">
              <a:lnSpc>
                <a:spcPct val="100000"/>
              </a:lnSpc>
              <a:spcBef>
                <a:spcPts val="0"/>
              </a:spcBef>
              <a:spcAft>
                <a:spcPts val="0"/>
              </a:spcAft>
              <a:buClr>
                <a:schemeClr val="dk1"/>
              </a:buClr>
              <a:buSzPct val="100000"/>
              <a:buNone/>
            </a:pPr>
            <a:r>
              <a:t/>
            </a:r>
            <a:endParaRPr/>
          </a:p>
          <a:p>
            <a:pPr indent="-320802" lvl="0" marL="347472" rtl="0" algn="l">
              <a:lnSpc>
                <a:spcPct val="100000"/>
              </a:lnSpc>
              <a:spcBef>
                <a:spcPts val="1800"/>
              </a:spcBef>
              <a:spcAft>
                <a:spcPts val="0"/>
              </a:spcAft>
              <a:buClr>
                <a:schemeClr val="dk2"/>
              </a:buClr>
              <a:buSzPct val="100000"/>
              <a:buChar char="•"/>
            </a:pPr>
            <a:r>
              <a:rPr b="1" lang="en-GB" sz="7200">
                <a:solidFill>
                  <a:schemeClr val="dk2"/>
                </a:solidFill>
                <a:highlight>
                  <a:srgbClr val="E69138"/>
                </a:highlight>
              </a:rPr>
              <a:t>Arabee </a:t>
            </a:r>
            <a:r>
              <a:rPr b="1" lang="en-GB" sz="7200">
                <a:solidFill>
                  <a:schemeClr val="dk2"/>
                </a:solidFill>
              </a:rPr>
              <a:t>education Programme</a:t>
            </a:r>
            <a:endParaRPr b="1" sz="7200">
              <a:solidFill>
                <a:schemeClr val="dk2"/>
              </a:solidFill>
            </a:endParaRPr>
          </a:p>
          <a:p>
            <a:pPr indent="-320802" lvl="0" marL="347472" rtl="0" algn="l">
              <a:lnSpc>
                <a:spcPct val="100000"/>
              </a:lnSpc>
              <a:spcBef>
                <a:spcPts val="1800"/>
              </a:spcBef>
              <a:spcAft>
                <a:spcPts val="0"/>
              </a:spcAft>
              <a:buClr>
                <a:schemeClr val="dk2"/>
              </a:buClr>
              <a:buSzPct val="100000"/>
              <a:buChar char="•"/>
            </a:pPr>
            <a:r>
              <a:rPr b="1" lang="en-GB" sz="7200">
                <a:solidFill>
                  <a:schemeClr val="dk2"/>
                </a:solidFill>
              </a:rPr>
              <a:t>Resources available to us from Arabee programme </a:t>
            </a:r>
            <a:endParaRPr b="1" sz="7200">
              <a:solidFill>
                <a:schemeClr val="dk2"/>
              </a:solidFill>
            </a:endParaRPr>
          </a:p>
          <a:p>
            <a:pPr indent="-342900" lvl="0" marL="457200" rtl="0" algn="l">
              <a:lnSpc>
                <a:spcPct val="80000"/>
              </a:lnSpc>
              <a:spcBef>
                <a:spcPts val="1800"/>
              </a:spcBef>
              <a:spcAft>
                <a:spcPts val="0"/>
              </a:spcAft>
              <a:buClr>
                <a:schemeClr val="dk2"/>
              </a:buClr>
              <a:buSzPct val="100000"/>
              <a:buChar char="•"/>
            </a:pPr>
            <a:r>
              <a:rPr b="1" lang="en-GB" sz="7200">
                <a:solidFill>
                  <a:schemeClr val="dk2"/>
                </a:solidFill>
              </a:rPr>
              <a:t>A series of leveled Arabic reading books to improve reading</a:t>
            </a:r>
            <a:endParaRPr b="1" sz="7200">
              <a:solidFill>
                <a:schemeClr val="dk2"/>
              </a:solidFill>
            </a:endParaRPr>
          </a:p>
          <a:p>
            <a:pPr indent="-342900" lvl="0" marL="457200" rtl="0" algn="l">
              <a:lnSpc>
                <a:spcPct val="80000"/>
              </a:lnSpc>
              <a:spcBef>
                <a:spcPts val="1800"/>
              </a:spcBef>
              <a:spcAft>
                <a:spcPts val="0"/>
              </a:spcAft>
              <a:buClr>
                <a:schemeClr val="dk2"/>
              </a:buClr>
              <a:buSzPct val="100000"/>
              <a:buChar char="•"/>
            </a:pPr>
            <a:r>
              <a:rPr b="1" lang="en-GB" sz="7200">
                <a:solidFill>
                  <a:schemeClr val="dk2"/>
                </a:solidFill>
              </a:rPr>
              <a:t>Islam Education session</a:t>
            </a:r>
            <a:endParaRPr b="1" sz="7200">
              <a:solidFill>
                <a:schemeClr val="dk2"/>
              </a:solidFill>
            </a:endParaRPr>
          </a:p>
          <a:p>
            <a:pPr indent="-342900" lvl="0" marL="457200" rtl="0" algn="l">
              <a:lnSpc>
                <a:spcPct val="80000"/>
              </a:lnSpc>
              <a:spcBef>
                <a:spcPts val="1800"/>
              </a:spcBef>
              <a:spcAft>
                <a:spcPts val="0"/>
              </a:spcAft>
              <a:buClr>
                <a:schemeClr val="dk2"/>
              </a:buClr>
              <a:buSzPct val="100000"/>
              <a:buChar char="•"/>
            </a:pPr>
            <a:r>
              <a:rPr b="1" lang="en-GB" sz="7200">
                <a:solidFill>
                  <a:schemeClr val="dk2"/>
                </a:solidFill>
              </a:rPr>
              <a:t>Quran session</a:t>
            </a:r>
            <a:endParaRPr b="1" sz="7200">
              <a:solidFill>
                <a:schemeClr val="dk2"/>
              </a:solidFill>
            </a:endParaRPr>
          </a:p>
          <a:p>
            <a:pPr indent="-320802" lvl="0" marL="347472" rtl="0" algn="l">
              <a:lnSpc>
                <a:spcPct val="100000"/>
              </a:lnSpc>
              <a:spcBef>
                <a:spcPts val="1800"/>
              </a:spcBef>
              <a:spcAft>
                <a:spcPts val="0"/>
              </a:spcAft>
              <a:buClr>
                <a:schemeClr val="dk2"/>
              </a:buClr>
              <a:buSzPct val="100000"/>
              <a:buChar char="•"/>
            </a:pPr>
            <a:r>
              <a:rPr b="1" lang="en-GB" sz="7200">
                <a:solidFill>
                  <a:schemeClr val="dk2"/>
                </a:solidFill>
              </a:rPr>
              <a:t>Library – children are encouraged to borrow a book every week and return the following week </a:t>
            </a:r>
            <a:endParaRPr b="1" sz="7200">
              <a:solidFill>
                <a:schemeClr val="dk2"/>
              </a:solidFill>
            </a:endParaRPr>
          </a:p>
          <a:p>
            <a:pPr indent="-320802" lvl="0" marL="347472" rtl="0" algn="l">
              <a:lnSpc>
                <a:spcPct val="100000"/>
              </a:lnSpc>
              <a:spcBef>
                <a:spcPts val="1800"/>
              </a:spcBef>
              <a:spcAft>
                <a:spcPts val="0"/>
              </a:spcAft>
              <a:buClr>
                <a:schemeClr val="dk2"/>
              </a:buClr>
              <a:buSzPct val="100000"/>
              <a:buChar char="•"/>
            </a:pPr>
            <a:r>
              <a:rPr b="1" lang="en-GB" sz="7200">
                <a:solidFill>
                  <a:schemeClr val="dk2"/>
                </a:solidFill>
              </a:rPr>
              <a:t>Specially selected stories/songs/poems</a:t>
            </a:r>
            <a:endParaRPr b="1" sz="7200">
              <a:solidFill>
                <a:schemeClr val="dk2"/>
              </a:solidFill>
            </a:endParaRPr>
          </a:p>
        </p:txBody>
      </p:sp>
      <p:pic>
        <p:nvPicPr>
          <p:cNvPr descr="Diagram&#10;&#10;Description automatically generated with medium confidence" id="468" name="Google Shape;468;p3"/>
          <p:cNvPicPr preferRelativeResize="0"/>
          <p:nvPr/>
        </p:nvPicPr>
        <p:blipFill rotWithShape="1">
          <a:blip r:embed="rId3">
            <a:alphaModFix/>
          </a:blip>
          <a:srcRect b="0" l="0" r="0" t="0"/>
          <a:stretch/>
        </p:blipFill>
        <p:spPr>
          <a:xfrm>
            <a:off x="11341125" y="6237570"/>
            <a:ext cx="850875" cy="62043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69" name="Google Shape;469;p3"/>
          <p:cNvSpPr txBox="1"/>
          <p:nvPr/>
        </p:nvSpPr>
        <p:spPr>
          <a:xfrm>
            <a:off x="5790825" y="2593400"/>
            <a:ext cx="5550300" cy="4293453"/>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000"/>
              <a:buFont typeface="Arial"/>
              <a:buNone/>
            </a:pPr>
            <a:r>
              <a:rPr b="1" i="0" lang="en-GB" sz="2200" u="none" cap="none" strike="noStrike">
                <a:solidFill>
                  <a:schemeClr val="dk2"/>
                </a:solidFill>
                <a:latin typeface="Arial"/>
                <a:ea typeface="Arial"/>
                <a:cs typeface="Arial"/>
                <a:sym typeface="Arial"/>
              </a:rPr>
              <a:t>ا</a:t>
            </a:r>
            <a:r>
              <a:rPr b="1" i="0" lang="en-GB" sz="2300" u="none" cap="none" strike="noStrike">
                <a:solidFill>
                  <a:schemeClr val="dk2"/>
                </a:solidFill>
                <a:latin typeface="Arial"/>
                <a:ea typeface="Arial"/>
                <a:cs typeface="Arial"/>
                <a:sym typeface="Arial"/>
              </a:rPr>
              <a:t>لبرنامج التعليمي المستخدم هذه السنة ”</a:t>
            </a:r>
            <a:r>
              <a:rPr b="1" i="0" lang="en-GB" sz="2300" u="none" cap="none" strike="noStrike">
                <a:solidFill>
                  <a:schemeClr val="dk2"/>
                </a:solidFill>
                <a:highlight>
                  <a:srgbClr val="F1C232"/>
                </a:highlight>
                <a:latin typeface="Arial"/>
                <a:ea typeface="Arial"/>
                <a:cs typeface="Arial"/>
                <a:sym typeface="Arial"/>
              </a:rPr>
              <a:t>العربي</a:t>
            </a:r>
            <a:r>
              <a:rPr b="1" i="0" lang="en-GB" sz="2300" u="none" cap="none" strike="noStrike">
                <a:solidFill>
                  <a:schemeClr val="dk2"/>
                </a:solidFill>
                <a:latin typeface="Arial"/>
                <a:ea typeface="Arial"/>
                <a:cs typeface="Arial"/>
                <a:sym typeface="Arial"/>
              </a:rPr>
              <a:t>” منصة تعلم اللغة العربية</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1" i="0" lang="en-GB" sz="2300" u="none" cap="none" strike="noStrike">
                <a:solidFill>
                  <a:schemeClr val="dk2"/>
                </a:solidFill>
                <a:latin typeface="Arial"/>
                <a:ea typeface="Arial"/>
                <a:cs typeface="Arial"/>
                <a:sym typeface="Arial"/>
              </a:rPr>
              <a:t>       </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latin typeface="Arial"/>
                <a:ea typeface="Arial"/>
                <a:cs typeface="Arial"/>
                <a:sym typeface="Arial"/>
              </a:rPr>
              <a:t>الموارد التعليمية المتوفرة من المنصة </a:t>
            </a:r>
            <a:endParaRPr b="1" i="0" sz="230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chemeClr val="dk2"/>
              </a:buClr>
              <a:buSzPts val="2000"/>
              <a:buFont typeface="Arial"/>
              <a:buNone/>
            </a:pPr>
            <a:r>
              <a:rPr b="1" i="0" lang="en-GB" sz="2300" u="none" cap="none" strike="noStrike">
                <a:solidFill>
                  <a:schemeClr val="dk2"/>
                </a:solidFill>
                <a:latin typeface="Arial"/>
                <a:ea typeface="Arial"/>
                <a:cs typeface="Arial"/>
                <a:sym typeface="Arial"/>
              </a:rPr>
              <a:t>سلسلة مستويات كتب عربية لدعم القراءة</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chemeClr val="dk2"/>
              </a:buClr>
              <a:buSzPts val="2100"/>
              <a:buFont typeface="Arial"/>
              <a:buNone/>
            </a:pPr>
            <a:r>
              <a:rPr b="1" i="0" lang="en-GB" sz="2300" u="none" cap="none" strike="noStrike">
                <a:solidFill>
                  <a:schemeClr val="dk2"/>
                </a:solidFill>
                <a:latin typeface="Arial"/>
                <a:ea typeface="Arial"/>
                <a:cs typeface="Arial"/>
                <a:sym typeface="Arial"/>
              </a:rPr>
              <a:t>درس التربية الإسلامية</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chemeClr val="dk2"/>
              </a:buClr>
              <a:buSzPts val="2100"/>
              <a:buFont typeface="Arial"/>
              <a:buNone/>
            </a:pPr>
            <a:r>
              <a:rPr b="1" i="0" lang="en-GB" sz="2300" u="none" cap="none" strike="noStrike">
                <a:solidFill>
                  <a:schemeClr val="dk2"/>
                </a:solidFill>
                <a:latin typeface="Arial"/>
                <a:ea typeface="Arial"/>
                <a:cs typeface="Arial"/>
                <a:sym typeface="Arial"/>
              </a:rPr>
              <a:t>درس القرآن الكريم              </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latin typeface="Arial"/>
                <a:ea typeface="Arial"/>
                <a:cs typeface="Arial"/>
                <a:sym typeface="Arial"/>
              </a:rPr>
              <a:t>  المكتبة: تشجيع الأطفال على استعارة كتب وقصص دينية كل أسبوع وإعادتها في الأسبوع التالي </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latin typeface="Arial"/>
                <a:ea typeface="Arial"/>
                <a:cs typeface="Arial"/>
                <a:sym typeface="Arial"/>
              </a:rPr>
              <a:t>قصص / أغاني / قصائد مخصصة للمرحلة</a:t>
            </a:r>
            <a:endParaRPr b="1" i="0" sz="2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
          <p:cNvSpPr/>
          <p:nvPr/>
        </p:nvSpPr>
        <p:spPr>
          <a:xfrm>
            <a:off x="3028278" y="0"/>
            <a:ext cx="3736022" cy="2202000"/>
          </a:xfrm>
          <a:prstGeom prst="wedgeEllipseCallout">
            <a:avLst>
              <a:gd fmla="val 25393" name="adj1"/>
              <a:gd fmla="val 8914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600"/>
              <a:buFont typeface="Arial"/>
              <a:buNone/>
            </a:pPr>
            <a:r>
              <a:rPr b="1" i="0" lang="en-GB" sz="3600" u="none" cap="none" strike="noStrike">
                <a:solidFill>
                  <a:srgbClr val="4D290A"/>
                </a:solidFill>
                <a:latin typeface="Arial"/>
                <a:ea typeface="Arial"/>
                <a:cs typeface="Arial"/>
                <a:sym typeface="Arial"/>
              </a:rPr>
              <a:t>The curriculum                                      منهاج المرحلة</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5bf1b8e905_0_0"/>
          <p:cNvSpPr txBox="1"/>
          <p:nvPr/>
        </p:nvSpPr>
        <p:spPr>
          <a:xfrm>
            <a:off x="282925" y="3502800"/>
            <a:ext cx="5516700" cy="273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100"/>
              <a:buFont typeface="Arial"/>
              <a:buNone/>
            </a:pPr>
            <a:r>
              <a:rPr b="0" i="0" lang="en-GB" sz="2100" u="none" cap="none" strike="noStrike">
                <a:solidFill>
                  <a:schemeClr val="dk2"/>
                </a:solidFill>
                <a:highlight>
                  <a:srgbClr val="E69138"/>
                </a:highlight>
                <a:latin typeface="Arial"/>
                <a:ea typeface="Arial"/>
                <a:cs typeface="Arial"/>
                <a:sym typeface="Arial"/>
              </a:rPr>
              <a:t>Arabee</a:t>
            </a:r>
            <a:r>
              <a:rPr b="0" i="0" lang="en-GB" sz="2100" u="none" cap="none" strike="noStrike">
                <a:solidFill>
                  <a:schemeClr val="dk2"/>
                </a:solidFill>
                <a:latin typeface="Arial"/>
                <a:ea typeface="Arial"/>
                <a:cs typeface="Arial"/>
                <a:sym typeface="Arial"/>
              </a:rPr>
              <a:t> is an acclaimed educational program designed to help young learners develop their Arabic language skills effortlessly. It offers engaging activities and interactive lessons, making Arabic learning enjoyable for kids while keeping them attentive and motivated.</a:t>
            </a:r>
            <a:endParaRPr b="0" i="0" sz="2100" u="none" cap="none" strike="noStrike">
              <a:solidFill>
                <a:srgbClr val="D1D5DB"/>
              </a:solidFill>
              <a:highlight>
                <a:srgbClr val="444654"/>
              </a:highlight>
              <a:latin typeface="Arial"/>
              <a:ea typeface="Arial"/>
              <a:cs typeface="Arial"/>
              <a:sym typeface="Arial"/>
            </a:endParaRPr>
          </a:p>
        </p:txBody>
      </p:sp>
      <p:sp>
        <p:nvSpPr>
          <p:cNvPr id="477" name="Google Shape;477;g15bf1b8e905_0_0"/>
          <p:cNvSpPr txBox="1"/>
          <p:nvPr/>
        </p:nvSpPr>
        <p:spPr>
          <a:xfrm>
            <a:off x="5305850" y="3429000"/>
            <a:ext cx="5039100" cy="28860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1200"/>
              </a:spcAft>
              <a:buClr>
                <a:srgbClr val="000000"/>
              </a:buClr>
              <a:buSzPts val="2600"/>
              <a:buFont typeface="Arial"/>
              <a:buNone/>
            </a:pPr>
            <a:r>
              <a:rPr b="0" i="0" lang="en-GB" sz="2600" u="none" cap="none" strike="noStrike">
                <a:solidFill>
                  <a:schemeClr val="dk2"/>
                </a:solidFill>
                <a:highlight>
                  <a:srgbClr val="E69138"/>
                </a:highlight>
                <a:latin typeface="Times New Roman"/>
                <a:ea typeface="Times New Roman"/>
                <a:cs typeface="Times New Roman"/>
                <a:sym typeface="Times New Roman"/>
              </a:rPr>
              <a:t>عربي</a:t>
            </a:r>
            <a:r>
              <a:rPr b="0" i="0" lang="en-GB" sz="2600" u="none" cap="none" strike="noStrike">
                <a:solidFill>
                  <a:schemeClr val="dk2"/>
                </a:solidFill>
                <a:latin typeface="Times New Roman"/>
                <a:ea typeface="Times New Roman"/>
                <a:cs typeface="Times New Roman"/>
                <a:sym typeface="Times New Roman"/>
              </a:rPr>
              <a:t> هو برنامَج تعليمي مشهود له بالثناء مصمم لمساعدة الأطفال على تطوير مهاراتهم في اللغة العربية بكل سهولة. يقدم البرنامج أنشطة شيقة ودروس تفاعلية، مما يجعل تعلم العربية ممتعًا للأطفال مع الحفاظ على انتباههم وتحفيزهم</a:t>
            </a:r>
            <a:endParaRPr b="0" i="0" sz="2600" u="none" cap="none" strike="noStrike">
              <a:solidFill>
                <a:schemeClr val="dk2"/>
              </a:solidFill>
              <a:latin typeface="Times New Roman"/>
              <a:ea typeface="Times New Roman"/>
              <a:cs typeface="Times New Roman"/>
              <a:sym typeface="Times New Roman"/>
            </a:endParaRPr>
          </a:p>
        </p:txBody>
      </p:sp>
      <p:pic>
        <p:nvPicPr>
          <p:cNvPr id="478" name="Google Shape;478;g15bf1b8e905_0_0"/>
          <p:cNvPicPr preferRelativeResize="0"/>
          <p:nvPr/>
        </p:nvPicPr>
        <p:blipFill rotWithShape="1">
          <a:blip r:embed="rId3">
            <a:alphaModFix/>
          </a:blip>
          <a:srcRect b="0" l="0" r="0" t="0"/>
          <a:stretch/>
        </p:blipFill>
        <p:spPr>
          <a:xfrm>
            <a:off x="2404775" y="0"/>
            <a:ext cx="4102304" cy="327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15bf1b8e905_0_7"/>
          <p:cNvSpPr txBox="1"/>
          <p:nvPr/>
        </p:nvSpPr>
        <p:spPr>
          <a:xfrm>
            <a:off x="1106150" y="1639975"/>
            <a:ext cx="9076800" cy="51594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0"/>
              </a:spcAft>
              <a:buClr>
                <a:srgbClr val="000000"/>
              </a:buClr>
              <a:buSzPts val="1700"/>
              <a:buFont typeface="Arial"/>
              <a:buNone/>
            </a:pPr>
            <a:r>
              <a:rPr b="1" i="0" lang="en-GB" sz="1800" u="none" cap="none" strike="noStrike">
                <a:solidFill>
                  <a:schemeClr val="dk2"/>
                </a:solidFill>
                <a:latin typeface="Arial"/>
                <a:ea typeface="Arial"/>
                <a:cs typeface="Arial"/>
                <a:sym typeface="Arial"/>
              </a:rPr>
              <a:t>ن</a:t>
            </a:r>
            <a:r>
              <a:rPr b="1" i="0" lang="en-GB" sz="1900" u="none" cap="none" strike="noStrike">
                <a:solidFill>
                  <a:schemeClr val="dk2"/>
                </a:solidFill>
                <a:latin typeface="Arial"/>
                <a:ea typeface="Arial"/>
                <a:cs typeface="Arial"/>
                <a:sym typeface="Arial"/>
              </a:rPr>
              <a:t>ود أن نلفت انتباهك إلى أن مدرستنا لديها اشتراك في المنصة الرقمية هو موقع يقدم موارد تفاعلية باللغة العربية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تم تنظيم المواد في مجالات موضوعية، ويتم تقديم المواد عبر مجموعة من أنشطة الوسائط المتعددة الغامرة. إنه مصدر رائع </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لأنه يمكّن التلاميذ من تعزيز مفرداتهم، و يتعلمون في نفس الوقت المهارات الأساسية الأربع "القراءة والكتابة والاستماع والتحدث  </a:t>
            </a:r>
            <a:endParaRPr b="1" i="0" sz="1700" u="none" cap="none" strike="noStrike">
              <a:solidFill>
                <a:schemeClr val="dk2"/>
              </a:solidFill>
              <a:latin typeface="Arial"/>
              <a:ea typeface="Arial"/>
              <a:cs typeface="Arial"/>
              <a:sym typeface="Arial"/>
            </a:endParaRPr>
          </a:p>
          <a:p>
            <a:pPr indent="0" lvl="0" marL="0" marR="0" rtl="1" algn="r">
              <a:lnSpc>
                <a:spcPct val="115000"/>
              </a:lnSpc>
              <a:spcBef>
                <a:spcPts val="1200"/>
              </a:spcBef>
              <a:spcAft>
                <a:spcPts val="0"/>
              </a:spcAft>
              <a:buClr>
                <a:srgbClr val="000000"/>
              </a:buClr>
              <a:buSzPts val="1550"/>
              <a:buFont typeface="Arial"/>
              <a:buNone/>
            </a:pPr>
            <a:r>
              <a:rPr b="1" i="0" lang="en-GB" sz="1650" u="none" cap="none" strike="noStrike">
                <a:solidFill>
                  <a:schemeClr val="dk2"/>
                </a:solidFill>
                <a:latin typeface="Arial"/>
                <a:ea typeface="Arial"/>
                <a:cs typeface="Arial"/>
                <a:sym typeface="Arial"/>
              </a:rPr>
              <a:t>أفضل طريقة للأطفال لتعلم اللغة العربية هي من خلال الأنشطة المثيرة والدروس التفاعلية. احرص على إشراكهم، وتركيزهم، وجعل العربية ممتعة مع عربي!</a:t>
            </a:r>
            <a:endParaRPr b="1" i="0" sz="24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يوفر الوقت من خلال الأنشطة التي يسهل العثور عليها وتصحيحها تلقائيًا</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يمكن لجميع طلابنا استعمال هذا الموقع من المنزل. يمكن كذلك للطلاب استخدام موقع الويب بشكل مستقل لترسيخ ما تعلمه</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في الفصل والحصول على السباق في تعلم مفردات جديدة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iPad و Android يمكن للطلاب تثبيتها على أجهزتهم المحمولة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لتسجيل الدخول إلى المنصة سيكون لدى الطلاب تفاصيل تسجيل الدخول الخاصة بهم. سوف نقدم هذه في أقرب وقت ممكن</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1200"/>
              </a:spcAft>
              <a:buClr>
                <a:srgbClr val="000000"/>
              </a:buClr>
              <a:buSzPts val="1600"/>
              <a:buFont typeface="Arial"/>
              <a:buNone/>
            </a:pPr>
            <a:r>
              <a:rPr b="1" i="0" lang="en-GB" sz="1700" u="none" cap="none" strike="noStrike">
                <a:solidFill>
                  <a:schemeClr val="dk2"/>
                </a:solidFill>
                <a:latin typeface="Arial"/>
                <a:ea typeface="Arial"/>
                <a:cs typeface="Arial"/>
                <a:sym typeface="Arial"/>
              </a:rPr>
              <a:t>تذكر: تعلم لغة لا يستغرق سنوات - يستغرق دقائق كل يوم.  استمتع</a:t>
            </a:r>
            <a:r>
              <a:rPr b="1" i="0" lang="en-GB" sz="16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pic>
        <p:nvPicPr>
          <p:cNvPr id="485" name="Google Shape;485;g15bf1b8e905_0_7"/>
          <p:cNvPicPr preferRelativeResize="0"/>
          <p:nvPr/>
        </p:nvPicPr>
        <p:blipFill rotWithShape="1">
          <a:blip r:embed="rId3">
            <a:alphaModFix/>
          </a:blip>
          <a:srcRect b="0" l="0" r="0" t="0"/>
          <a:stretch/>
        </p:blipFill>
        <p:spPr>
          <a:xfrm>
            <a:off x="3806075" y="71150"/>
            <a:ext cx="3295750" cy="1568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g1e801ebd66e_0_1"/>
          <p:cNvPicPr preferRelativeResize="0"/>
          <p:nvPr/>
        </p:nvPicPr>
        <p:blipFill rotWithShape="1">
          <a:blip r:embed="rId3">
            <a:alphaModFix/>
          </a:blip>
          <a:srcRect b="0" l="0" r="0" t="0"/>
          <a:stretch/>
        </p:blipFill>
        <p:spPr>
          <a:xfrm>
            <a:off x="1715975" y="1916475"/>
            <a:ext cx="9670951" cy="4392875"/>
          </a:xfrm>
          <a:prstGeom prst="rect">
            <a:avLst/>
          </a:prstGeom>
          <a:noFill/>
          <a:ln>
            <a:noFill/>
          </a:ln>
        </p:spPr>
      </p:pic>
      <p:pic>
        <p:nvPicPr>
          <p:cNvPr id="492" name="Google Shape;492;g1e801ebd66e_0_1"/>
          <p:cNvPicPr preferRelativeResize="0"/>
          <p:nvPr/>
        </p:nvPicPr>
        <p:blipFill rotWithShape="1">
          <a:blip r:embed="rId4">
            <a:alphaModFix/>
          </a:blip>
          <a:srcRect b="0" l="0" r="0" t="0"/>
          <a:stretch/>
        </p:blipFill>
        <p:spPr>
          <a:xfrm>
            <a:off x="1715963" y="981288"/>
            <a:ext cx="6649526" cy="60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15687b8a777_0_448"/>
          <p:cNvSpPr/>
          <p:nvPr/>
        </p:nvSpPr>
        <p:spPr>
          <a:xfrm>
            <a:off x="9757500" y="0"/>
            <a:ext cx="2434500" cy="2268900"/>
          </a:xfrm>
          <a:prstGeom prst="wedgeEllipseCallout">
            <a:avLst>
              <a:gd fmla="val -50897" name="adj1"/>
              <a:gd fmla="val 638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2100" u="none" cap="none" strike="noStrike">
                <a:solidFill>
                  <a:srgbClr val="4D290A"/>
                </a:solidFill>
                <a:latin typeface="Quattrocento Sans"/>
                <a:ea typeface="Quattrocento Sans"/>
                <a:cs typeface="Quattrocento Sans"/>
                <a:sym typeface="Quattrocento Sans"/>
              </a:rPr>
              <a:t>Curriculum Overview               </a:t>
            </a:r>
            <a:r>
              <a:rPr b="1" i="0" lang="en-GB" sz="2100" u="none" cap="none" strike="noStrike">
                <a:solidFill>
                  <a:srgbClr val="4D290A"/>
                </a:solidFill>
                <a:latin typeface="Arial"/>
                <a:ea typeface="Arial"/>
                <a:cs typeface="Arial"/>
                <a:sym typeface="Arial"/>
              </a:rPr>
              <a:t>نظرة عامة    </a:t>
            </a:r>
            <a:br>
              <a:rPr b="1" i="0" lang="en-GB" sz="2100" u="none" cap="none" strike="noStrike">
                <a:solidFill>
                  <a:srgbClr val="4D290A"/>
                </a:solidFill>
                <a:latin typeface="Quattrocento Sans"/>
                <a:ea typeface="Quattrocento Sans"/>
                <a:cs typeface="Quattrocento Sans"/>
                <a:sym typeface="Quattrocento Sans"/>
              </a:rPr>
            </a:br>
            <a:r>
              <a:rPr b="1" i="0" lang="en-GB" sz="2100" u="none" cap="none" strike="noStrike">
                <a:solidFill>
                  <a:srgbClr val="4D290A"/>
                </a:solidFill>
                <a:latin typeface="Arial"/>
                <a:ea typeface="Arial"/>
                <a:cs typeface="Arial"/>
                <a:sym typeface="Arial"/>
              </a:rPr>
              <a:t> على المنهج الدراسي</a:t>
            </a:r>
            <a:endParaRPr b="1" i="0" sz="100" u="none" cap="none" strike="noStrike">
              <a:solidFill>
                <a:srgbClr val="000000"/>
              </a:solidFill>
              <a:latin typeface="Arial"/>
              <a:ea typeface="Arial"/>
              <a:cs typeface="Arial"/>
              <a:sym typeface="Arial"/>
            </a:endParaRPr>
          </a:p>
        </p:txBody>
      </p:sp>
      <p:pic>
        <p:nvPicPr>
          <p:cNvPr descr="A close-up of a computer screen&#10;&#10;AI-generated content may be incorrect." id="498" name="Google Shape;498;g15687b8a777_0_448"/>
          <p:cNvPicPr preferRelativeResize="0"/>
          <p:nvPr/>
        </p:nvPicPr>
        <p:blipFill rotWithShape="1">
          <a:blip r:embed="rId3">
            <a:alphaModFix/>
          </a:blip>
          <a:srcRect b="18902" l="5365" r="13006" t="5334"/>
          <a:stretch/>
        </p:blipFill>
        <p:spPr>
          <a:xfrm>
            <a:off x="935915" y="500232"/>
            <a:ext cx="8487784" cy="6137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3025ef1d139_0_0"/>
          <p:cNvSpPr txBox="1"/>
          <p:nvPr>
            <p:ph idx="1" type="body"/>
          </p:nvPr>
        </p:nvSpPr>
        <p:spPr>
          <a:xfrm>
            <a:off x="267737" y="2014100"/>
            <a:ext cx="4954500" cy="4188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800"/>
              </a:spcBef>
              <a:spcAft>
                <a:spcPts val="0"/>
              </a:spcAft>
              <a:buSzPts val="1800"/>
              <a:buNone/>
            </a:pPr>
            <a:r>
              <a:rPr lang="en-GB" sz="2300"/>
              <a:t>ِ</a:t>
            </a:r>
            <a:r>
              <a:rPr b="1" lang="en-GB" sz="2300">
                <a:solidFill>
                  <a:schemeClr val="dk2"/>
                </a:solidFill>
              </a:rPr>
              <a:t>Al-Tareeq Al-Moneer series are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b="1" sz="2300">
              <a:solidFill>
                <a:schemeClr val="dk2"/>
              </a:solidFill>
            </a:endParaRPr>
          </a:p>
        </p:txBody>
      </p:sp>
      <p:sp>
        <p:nvSpPr>
          <p:cNvPr id="505" name="Google Shape;505;g3025ef1d139_0_0"/>
          <p:cNvSpPr txBox="1"/>
          <p:nvPr>
            <p:ph idx="2" type="body"/>
          </p:nvPr>
        </p:nvSpPr>
        <p:spPr>
          <a:xfrm>
            <a:off x="6341700" y="2488925"/>
            <a:ext cx="4951500" cy="3018900"/>
          </a:xfrm>
          <a:prstGeom prst="rect">
            <a:avLst/>
          </a:prstGeom>
          <a:noFill/>
          <a:ln>
            <a:noFill/>
          </a:ln>
        </p:spPr>
        <p:txBody>
          <a:bodyPr anchorCtr="0" anchor="t" bIns="45700" lIns="91425" spcFirstLastPara="1" rIns="91425" wrap="square" tIns="45700">
            <a:normAutofit fontScale="92500" lnSpcReduction="10000"/>
          </a:bodyPr>
          <a:lstStyle/>
          <a:p>
            <a:pPr indent="0" lvl="0" marL="0" rtl="1" algn="ctr">
              <a:lnSpc>
                <a:spcPct val="100000"/>
              </a:lnSpc>
              <a:spcBef>
                <a:spcPts val="1800"/>
              </a:spcBef>
              <a:spcAft>
                <a:spcPts val="0"/>
              </a:spcAft>
              <a:buSzPct val="81081"/>
              <a:buNone/>
            </a:pPr>
            <a:r>
              <a:rPr b="1" lang="en-GB">
                <a:solidFill>
                  <a:schemeClr val="dk2"/>
                </a:solidFill>
                <a:latin typeface="Arial"/>
                <a:ea typeface="Arial"/>
                <a:cs typeface="Arial"/>
                <a:sym typeface="Arial"/>
              </a:rPr>
              <a:t>سلسلة الطريق المنير هي كتب إسلامية تقدم دروس التربية الإسلامية بطريقة سهلة، مبسطة ومناسبة جداً للمراحل العمرية. تحتوي هذه السلسلة على مجموعة شيقة من الدروس التي تخص المسلم الصغير  وتثري لديه المعرفة والإيمان (العقيدة - اركان الإسلام - آداب الإسلام -النبي محمد عليه الصلاة والسلام - سور قرآنية _ أدعية )</a:t>
            </a:r>
            <a:endParaRPr b="1">
              <a:solidFill>
                <a:schemeClr val="dk2"/>
              </a:solidFill>
              <a:latin typeface="Arial"/>
              <a:ea typeface="Arial"/>
              <a:cs typeface="Arial"/>
              <a:sym typeface="Arial"/>
            </a:endParaRPr>
          </a:p>
          <a:p>
            <a:pPr indent="0" lvl="0" marL="0" rtl="1" algn="r">
              <a:lnSpc>
                <a:spcPct val="100000"/>
              </a:lnSpc>
              <a:spcBef>
                <a:spcPts val="1800"/>
              </a:spcBef>
              <a:spcAft>
                <a:spcPts val="0"/>
              </a:spcAft>
              <a:buSzPct val="81081"/>
              <a:buNone/>
            </a:pPr>
            <a:r>
              <a:t/>
            </a:r>
            <a:endParaRPr b="1">
              <a:solidFill>
                <a:schemeClr val="dk2"/>
              </a:solidFill>
            </a:endParaRPr>
          </a:p>
        </p:txBody>
      </p:sp>
      <p:pic>
        <p:nvPicPr>
          <p:cNvPr id="506" name="Google Shape;506;g3025ef1d139_0_0"/>
          <p:cNvPicPr preferRelativeResize="0"/>
          <p:nvPr/>
        </p:nvPicPr>
        <p:blipFill rotWithShape="1">
          <a:blip r:embed="rId3">
            <a:alphaModFix/>
          </a:blip>
          <a:srcRect b="0" l="0" r="0" t="2003"/>
          <a:stretch/>
        </p:blipFill>
        <p:spPr>
          <a:xfrm>
            <a:off x="4511175" y="4437875"/>
            <a:ext cx="1830525" cy="2194550"/>
          </a:xfrm>
          <a:prstGeom prst="rect">
            <a:avLst/>
          </a:prstGeom>
          <a:noFill/>
          <a:ln>
            <a:noFill/>
          </a:ln>
        </p:spPr>
      </p:pic>
      <p:sp>
        <p:nvSpPr>
          <p:cNvPr id="507" name="Google Shape;507;g3025ef1d139_0_0"/>
          <p:cNvSpPr txBox="1"/>
          <p:nvPr/>
        </p:nvSpPr>
        <p:spPr>
          <a:xfrm>
            <a:off x="1303050" y="501513"/>
            <a:ext cx="95859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4D290A"/>
                </a:solidFill>
                <a:latin typeface="Arial"/>
                <a:ea typeface="Arial"/>
                <a:cs typeface="Arial"/>
                <a:sym typeface="Arial"/>
              </a:rPr>
              <a:t>Islamic Study          التربية الإسلامية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2022-09-16T09:32:16Z</dcterms:created>
  <dc:creator>Nora Sibaey-Soliman</dc:creator>
</cp:coreProperties>
</file>